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4" r:id="rId1"/>
  </p:sldMasterIdLst>
  <p:notesMasterIdLst>
    <p:notesMasterId r:id="rId19"/>
  </p:notesMasterIdLst>
  <p:sldIdLst>
    <p:sldId id="256" r:id="rId2"/>
    <p:sldId id="362" r:id="rId3"/>
    <p:sldId id="380" r:id="rId4"/>
    <p:sldId id="363" r:id="rId5"/>
    <p:sldId id="364" r:id="rId6"/>
    <p:sldId id="388" r:id="rId7"/>
    <p:sldId id="389" r:id="rId8"/>
    <p:sldId id="390" r:id="rId9"/>
    <p:sldId id="391" r:id="rId10"/>
    <p:sldId id="397" r:id="rId11"/>
    <p:sldId id="392" r:id="rId12"/>
    <p:sldId id="393" r:id="rId13"/>
    <p:sldId id="398" r:id="rId14"/>
    <p:sldId id="399" r:id="rId15"/>
    <p:sldId id="394" r:id="rId16"/>
    <p:sldId id="395" r:id="rId17"/>
    <p:sldId id="396" r:id="rId18"/>
  </p:sldIdLst>
  <p:sldSz cx="9144000" cy="6858000" type="screen4x3"/>
  <p:notesSz cx="7315200" cy="96012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ostis - Vasia" initials="K-V" lastIdx="2" clrIdx="0">
    <p:extLst>
      <p:ext uri="{19B8F6BF-5375-455C-9EA6-DF929625EA0E}">
        <p15:presenceInfo xmlns:p15="http://schemas.microsoft.com/office/powerpoint/2012/main" userId="Kostis - Vasi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897" autoAdjust="0"/>
    <p:restoredTop sz="99642" autoAdjust="0"/>
  </p:normalViewPr>
  <p:slideViewPr>
    <p:cSldViewPr>
      <p:cViewPr varScale="1">
        <p:scale>
          <a:sx n="74" d="100"/>
          <a:sy n="74" d="100"/>
        </p:scale>
        <p:origin x="1332" y="66"/>
      </p:cViewPr>
      <p:guideLst>
        <p:guide orient="horz" pos="2160"/>
        <p:guide pos="2880"/>
      </p:guideLst>
    </p:cSldViewPr>
  </p:slideViewPr>
  <p:notesTextViewPr>
    <p:cViewPr>
      <p:scale>
        <a:sx n="100" d="100"/>
        <a:sy n="100" d="100"/>
      </p:scale>
      <p:origin x="0" y="0"/>
    </p:cViewPr>
  </p:notesTextViewPr>
  <p:notesViewPr>
    <p:cSldViewPr>
      <p:cViewPr varScale="1">
        <p:scale>
          <a:sx n="52" d="100"/>
          <a:sy n="52" d="100"/>
        </p:scale>
        <p:origin x="-3834" y="-84"/>
      </p:cViewPr>
      <p:guideLst>
        <p:guide orient="horz" pos="3024"/>
        <p:guide pos="230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pPr>
              <a:defRPr/>
            </a:pPr>
            <a:endParaRPr lang="el-GR"/>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pPr>
              <a:defRPr/>
            </a:pPr>
            <a:fld id="{92252CA8-12F8-4A00-9F4F-3021652727F9}" type="datetimeFigureOut">
              <a:rPr lang="el-GR"/>
              <a:pPr>
                <a:defRPr/>
              </a:pPr>
              <a:t>2/3/2024</a:t>
            </a:fld>
            <a:endParaRPr lang="el-GR"/>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pPr lvl="0"/>
            <a:endParaRPr lang="el-GR" noProof="0" smtClean="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l-GR" noProof="0" smtClean="0"/>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pPr>
              <a:defRPr/>
            </a:pPr>
            <a:endParaRPr lang="el-GR"/>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pPr>
              <a:defRPr/>
            </a:pPr>
            <a:fld id="{46A6E347-4C7D-4852-A8D5-F4C15A1E5C06}" type="slidenum">
              <a:rPr lang="el-GR"/>
              <a:pPr>
                <a:defRPr/>
              </a:pPr>
              <a:t>‹#›</a:t>
            </a:fld>
            <a:endParaRPr lang="el-GR"/>
          </a:p>
        </p:txBody>
      </p:sp>
    </p:spTree>
    <p:extLst>
      <p:ext uri="{BB962C8B-B14F-4D97-AF65-F5344CB8AC3E}">
        <p14:creationId xmlns:p14="http://schemas.microsoft.com/office/powerpoint/2010/main" val="184673638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n-US"/>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n-US"/>
          </a:p>
        </p:txBody>
      </p:sp>
      <p:sp>
        <p:nvSpPr>
          <p:cNvPr id="4" name="3 - Θέση ημερομηνίας"/>
          <p:cNvSpPr>
            <a:spLocks noGrp="1"/>
          </p:cNvSpPr>
          <p:nvPr>
            <p:ph type="dt" sz="half" idx="10"/>
          </p:nvPr>
        </p:nvSpPr>
        <p:spPr/>
        <p:txBody>
          <a:bodyPr/>
          <a:lstStyle/>
          <a:p>
            <a:pPr>
              <a:defRPr/>
            </a:pPr>
            <a:endParaRPr lang="el-GR"/>
          </a:p>
        </p:txBody>
      </p:sp>
      <p:sp>
        <p:nvSpPr>
          <p:cNvPr id="5" name="4 - Θέση υποσέλιδου"/>
          <p:cNvSpPr>
            <a:spLocks noGrp="1"/>
          </p:cNvSpPr>
          <p:nvPr>
            <p:ph type="ftr" sz="quarter" idx="11"/>
          </p:nvPr>
        </p:nvSpPr>
        <p:spPr/>
        <p:txBody>
          <a:bodyPr/>
          <a:lstStyle/>
          <a:p>
            <a:pPr>
              <a:defRPr/>
            </a:pPr>
            <a:endParaRPr lang="el-GR"/>
          </a:p>
        </p:txBody>
      </p:sp>
      <p:sp>
        <p:nvSpPr>
          <p:cNvPr id="6" name="5 - Θέση αριθμού διαφάνειας"/>
          <p:cNvSpPr>
            <a:spLocks noGrp="1"/>
          </p:cNvSpPr>
          <p:nvPr>
            <p:ph type="sldNum" sz="quarter" idx="12"/>
          </p:nvPr>
        </p:nvSpPr>
        <p:spPr/>
        <p:txBody>
          <a:bodyPr/>
          <a:lstStyle/>
          <a:p>
            <a:pPr>
              <a:defRPr/>
            </a:pPr>
            <a:fld id="{E303ABF3-0F6A-43AF-8DC8-54F70FD33890}" type="slidenum">
              <a:rPr lang="el-GR" smtClean="0"/>
              <a:pPr>
                <a:defRP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ημερομηνίας"/>
          <p:cNvSpPr>
            <a:spLocks noGrp="1"/>
          </p:cNvSpPr>
          <p:nvPr>
            <p:ph type="dt" sz="half" idx="10"/>
          </p:nvPr>
        </p:nvSpPr>
        <p:spPr/>
        <p:txBody>
          <a:bodyPr/>
          <a:lstStyle/>
          <a:p>
            <a:pPr>
              <a:defRPr/>
            </a:pPr>
            <a:endParaRPr lang="el-GR"/>
          </a:p>
        </p:txBody>
      </p:sp>
      <p:sp>
        <p:nvSpPr>
          <p:cNvPr id="5" name="4 - Θέση υποσέλιδου"/>
          <p:cNvSpPr>
            <a:spLocks noGrp="1"/>
          </p:cNvSpPr>
          <p:nvPr>
            <p:ph type="ftr" sz="quarter" idx="11"/>
          </p:nvPr>
        </p:nvSpPr>
        <p:spPr/>
        <p:txBody>
          <a:bodyPr/>
          <a:lstStyle/>
          <a:p>
            <a:pPr>
              <a:defRPr/>
            </a:pPr>
            <a:endParaRPr lang="el-GR"/>
          </a:p>
        </p:txBody>
      </p:sp>
      <p:sp>
        <p:nvSpPr>
          <p:cNvPr id="6" name="5 - Θέση αριθμού διαφάνειας"/>
          <p:cNvSpPr>
            <a:spLocks noGrp="1"/>
          </p:cNvSpPr>
          <p:nvPr>
            <p:ph type="sldNum" sz="quarter" idx="12"/>
          </p:nvPr>
        </p:nvSpPr>
        <p:spPr/>
        <p:txBody>
          <a:bodyPr/>
          <a:lstStyle/>
          <a:p>
            <a:pPr>
              <a:defRPr/>
            </a:pPr>
            <a:fld id="{E303ABF3-0F6A-43AF-8DC8-54F70FD33890}" type="slidenum">
              <a:rPr lang="el-GR" smtClean="0"/>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ημερομηνίας"/>
          <p:cNvSpPr>
            <a:spLocks noGrp="1"/>
          </p:cNvSpPr>
          <p:nvPr>
            <p:ph type="dt" sz="half" idx="10"/>
          </p:nvPr>
        </p:nvSpPr>
        <p:spPr/>
        <p:txBody>
          <a:bodyPr/>
          <a:lstStyle/>
          <a:p>
            <a:pPr>
              <a:defRPr/>
            </a:pPr>
            <a:endParaRPr lang="el-GR"/>
          </a:p>
        </p:txBody>
      </p:sp>
      <p:sp>
        <p:nvSpPr>
          <p:cNvPr id="5" name="4 - Θέση υποσέλιδου"/>
          <p:cNvSpPr>
            <a:spLocks noGrp="1"/>
          </p:cNvSpPr>
          <p:nvPr>
            <p:ph type="ftr" sz="quarter" idx="11"/>
          </p:nvPr>
        </p:nvSpPr>
        <p:spPr/>
        <p:txBody>
          <a:bodyPr/>
          <a:lstStyle/>
          <a:p>
            <a:pPr>
              <a:defRPr/>
            </a:pPr>
            <a:endParaRPr lang="el-GR"/>
          </a:p>
        </p:txBody>
      </p:sp>
      <p:sp>
        <p:nvSpPr>
          <p:cNvPr id="6" name="5 - Θέση αριθμού διαφάνειας"/>
          <p:cNvSpPr>
            <a:spLocks noGrp="1"/>
          </p:cNvSpPr>
          <p:nvPr>
            <p:ph type="sldNum" sz="quarter" idx="12"/>
          </p:nvPr>
        </p:nvSpPr>
        <p:spPr/>
        <p:txBody>
          <a:bodyPr/>
          <a:lstStyle/>
          <a:p>
            <a:pPr>
              <a:defRPr/>
            </a:pPr>
            <a:fld id="{E303ABF3-0F6A-43AF-8DC8-54F70FD33890}" type="slidenum">
              <a:rPr lang="el-GR" smtClean="0"/>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ημερομηνίας"/>
          <p:cNvSpPr>
            <a:spLocks noGrp="1"/>
          </p:cNvSpPr>
          <p:nvPr>
            <p:ph type="dt" sz="half" idx="10"/>
          </p:nvPr>
        </p:nvSpPr>
        <p:spPr/>
        <p:txBody>
          <a:bodyPr/>
          <a:lstStyle/>
          <a:p>
            <a:pPr>
              <a:defRPr/>
            </a:pPr>
            <a:endParaRPr lang="el-GR"/>
          </a:p>
        </p:txBody>
      </p:sp>
      <p:sp>
        <p:nvSpPr>
          <p:cNvPr id="5" name="4 - Θέση υποσέλιδου"/>
          <p:cNvSpPr>
            <a:spLocks noGrp="1"/>
          </p:cNvSpPr>
          <p:nvPr>
            <p:ph type="ftr" sz="quarter" idx="11"/>
          </p:nvPr>
        </p:nvSpPr>
        <p:spPr/>
        <p:txBody>
          <a:bodyPr/>
          <a:lstStyle/>
          <a:p>
            <a:pPr>
              <a:defRPr/>
            </a:pPr>
            <a:endParaRPr lang="el-GR"/>
          </a:p>
        </p:txBody>
      </p:sp>
      <p:sp>
        <p:nvSpPr>
          <p:cNvPr id="6" name="5 - Θέση αριθμού διαφάνειας"/>
          <p:cNvSpPr>
            <a:spLocks noGrp="1"/>
          </p:cNvSpPr>
          <p:nvPr>
            <p:ph type="sldNum" sz="quarter" idx="12"/>
          </p:nvPr>
        </p:nvSpPr>
        <p:spPr/>
        <p:txBody>
          <a:bodyPr/>
          <a:lstStyle/>
          <a:p>
            <a:pPr>
              <a:defRPr/>
            </a:pPr>
            <a:fld id="{E303ABF3-0F6A-43AF-8DC8-54F70FD33890}" type="slidenum">
              <a:rPr lang="el-GR" smtClean="0"/>
              <a:pPr>
                <a:defRP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n-US"/>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pPr>
              <a:defRPr/>
            </a:pPr>
            <a:endParaRPr lang="el-GR"/>
          </a:p>
        </p:txBody>
      </p:sp>
      <p:sp>
        <p:nvSpPr>
          <p:cNvPr id="5" name="4 - Θέση υποσέλιδου"/>
          <p:cNvSpPr>
            <a:spLocks noGrp="1"/>
          </p:cNvSpPr>
          <p:nvPr>
            <p:ph type="ftr" sz="quarter" idx="11"/>
          </p:nvPr>
        </p:nvSpPr>
        <p:spPr/>
        <p:txBody>
          <a:bodyPr/>
          <a:lstStyle/>
          <a:p>
            <a:pPr>
              <a:defRPr/>
            </a:pPr>
            <a:endParaRPr lang="el-GR"/>
          </a:p>
        </p:txBody>
      </p:sp>
      <p:sp>
        <p:nvSpPr>
          <p:cNvPr id="6" name="5 - Θέση αριθμού διαφάνειας"/>
          <p:cNvSpPr>
            <a:spLocks noGrp="1"/>
          </p:cNvSpPr>
          <p:nvPr>
            <p:ph type="sldNum" sz="quarter" idx="12"/>
          </p:nvPr>
        </p:nvSpPr>
        <p:spPr/>
        <p:txBody>
          <a:bodyPr/>
          <a:lstStyle/>
          <a:p>
            <a:pPr>
              <a:defRPr/>
            </a:pPr>
            <a:fld id="{E303ABF3-0F6A-43AF-8DC8-54F70FD33890}" type="slidenum">
              <a:rPr lang="el-GR" smtClean="0"/>
              <a:pPr>
                <a:defRP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4 - Θέση ημερομηνίας"/>
          <p:cNvSpPr>
            <a:spLocks noGrp="1"/>
          </p:cNvSpPr>
          <p:nvPr>
            <p:ph type="dt" sz="half" idx="10"/>
          </p:nvPr>
        </p:nvSpPr>
        <p:spPr/>
        <p:txBody>
          <a:bodyPr/>
          <a:lstStyle/>
          <a:p>
            <a:pPr>
              <a:defRPr/>
            </a:pPr>
            <a:endParaRPr lang="el-GR"/>
          </a:p>
        </p:txBody>
      </p:sp>
      <p:sp>
        <p:nvSpPr>
          <p:cNvPr id="6" name="5 - Θέση υποσέλιδου"/>
          <p:cNvSpPr>
            <a:spLocks noGrp="1"/>
          </p:cNvSpPr>
          <p:nvPr>
            <p:ph type="ftr" sz="quarter" idx="11"/>
          </p:nvPr>
        </p:nvSpPr>
        <p:spPr/>
        <p:txBody>
          <a:bodyPr/>
          <a:lstStyle/>
          <a:p>
            <a:pPr>
              <a:defRPr/>
            </a:pPr>
            <a:endParaRPr lang="el-GR"/>
          </a:p>
        </p:txBody>
      </p:sp>
      <p:sp>
        <p:nvSpPr>
          <p:cNvPr id="7" name="6 - Θέση αριθμού διαφάνειας"/>
          <p:cNvSpPr>
            <a:spLocks noGrp="1"/>
          </p:cNvSpPr>
          <p:nvPr>
            <p:ph type="sldNum" sz="quarter" idx="12"/>
          </p:nvPr>
        </p:nvSpPr>
        <p:spPr/>
        <p:txBody>
          <a:bodyPr/>
          <a:lstStyle/>
          <a:p>
            <a:pPr>
              <a:defRPr/>
            </a:pPr>
            <a:fld id="{E303ABF3-0F6A-43AF-8DC8-54F70FD33890}" type="slidenum">
              <a:rPr lang="el-GR" smtClean="0"/>
              <a:pPr>
                <a:defRP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n-US"/>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7" name="6 - Θέση ημερομηνίας"/>
          <p:cNvSpPr>
            <a:spLocks noGrp="1"/>
          </p:cNvSpPr>
          <p:nvPr>
            <p:ph type="dt" sz="half" idx="10"/>
          </p:nvPr>
        </p:nvSpPr>
        <p:spPr/>
        <p:txBody>
          <a:bodyPr/>
          <a:lstStyle/>
          <a:p>
            <a:pPr>
              <a:defRPr/>
            </a:pPr>
            <a:endParaRPr lang="el-GR"/>
          </a:p>
        </p:txBody>
      </p:sp>
      <p:sp>
        <p:nvSpPr>
          <p:cNvPr id="8" name="7 - Θέση υποσέλιδου"/>
          <p:cNvSpPr>
            <a:spLocks noGrp="1"/>
          </p:cNvSpPr>
          <p:nvPr>
            <p:ph type="ftr" sz="quarter" idx="11"/>
          </p:nvPr>
        </p:nvSpPr>
        <p:spPr/>
        <p:txBody>
          <a:bodyPr/>
          <a:lstStyle/>
          <a:p>
            <a:pPr>
              <a:defRPr/>
            </a:pPr>
            <a:endParaRPr lang="el-GR"/>
          </a:p>
        </p:txBody>
      </p:sp>
      <p:sp>
        <p:nvSpPr>
          <p:cNvPr id="9" name="8 - Θέση αριθμού διαφάνειας"/>
          <p:cNvSpPr>
            <a:spLocks noGrp="1"/>
          </p:cNvSpPr>
          <p:nvPr>
            <p:ph type="sldNum" sz="quarter" idx="12"/>
          </p:nvPr>
        </p:nvSpPr>
        <p:spPr/>
        <p:txBody>
          <a:bodyPr/>
          <a:lstStyle/>
          <a:p>
            <a:pPr>
              <a:defRPr/>
            </a:pPr>
            <a:fld id="{E303ABF3-0F6A-43AF-8DC8-54F70FD33890}" type="slidenum">
              <a:rPr lang="el-GR" smtClean="0"/>
              <a:pPr>
                <a:defRP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ημερομηνίας"/>
          <p:cNvSpPr>
            <a:spLocks noGrp="1"/>
          </p:cNvSpPr>
          <p:nvPr>
            <p:ph type="dt" sz="half" idx="10"/>
          </p:nvPr>
        </p:nvSpPr>
        <p:spPr/>
        <p:txBody>
          <a:bodyPr/>
          <a:lstStyle/>
          <a:p>
            <a:pPr>
              <a:defRPr/>
            </a:pPr>
            <a:endParaRPr lang="el-GR"/>
          </a:p>
        </p:txBody>
      </p:sp>
      <p:sp>
        <p:nvSpPr>
          <p:cNvPr id="4" name="3 - Θέση υποσέλιδου"/>
          <p:cNvSpPr>
            <a:spLocks noGrp="1"/>
          </p:cNvSpPr>
          <p:nvPr>
            <p:ph type="ftr" sz="quarter" idx="11"/>
          </p:nvPr>
        </p:nvSpPr>
        <p:spPr/>
        <p:txBody>
          <a:bodyPr/>
          <a:lstStyle/>
          <a:p>
            <a:pPr>
              <a:defRPr/>
            </a:pPr>
            <a:endParaRPr lang="el-GR"/>
          </a:p>
        </p:txBody>
      </p:sp>
      <p:sp>
        <p:nvSpPr>
          <p:cNvPr id="5" name="4 - Θέση αριθμού διαφάνειας"/>
          <p:cNvSpPr>
            <a:spLocks noGrp="1"/>
          </p:cNvSpPr>
          <p:nvPr>
            <p:ph type="sldNum" sz="quarter" idx="12"/>
          </p:nvPr>
        </p:nvSpPr>
        <p:spPr/>
        <p:txBody>
          <a:bodyPr/>
          <a:lstStyle/>
          <a:p>
            <a:pPr>
              <a:defRPr/>
            </a:pPr>
            <a:fld id="{E303ABF3-0F6A-43AF-8DC8-54F70FD33890}" type="slidenum">
              <a:rPr lang="el-GR" smtClean="0"/>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pPr>
              <a:defRPr/>
            </a:pPr>
            <a:endParaRPr lang="el-GR"/>
          </a:p>
        </p:txBody>
      </p:sp>
      <p:sp>
        <p:nvSpPr>
          <p:cNvPr id="3" name="2 - Θέση υποσέλιδου"/>
          <p:cNvSpPr>
            <a:spLocks noGrp="1"/>
          </p:cNvSpPr>
          <p:nvPr>
            <p:ph type="ftr" sz="quarter" idx="11"/>
          </p:nvPr>
        </p:nvSpPr>
        <p:spPr/>
        <p:txBody>
          <a:bodyPr/>
          <a:lstStyle/>
          <a:p>
            <a:pPr>
              <a:defRPr/>
            </a:pPr>
            <a:endParaRPr lang="el-GR"/>
          </a:p>
        </p:txBody>
      </p:sp>
      <p:sp>
        <p:nvSpPr>
          <p:cNvPr id="4" name="3 - Θέση αριθμού διαφάνειας"/>
          <p:cNvSpPr>
            <a:spLocks noGrp="1"/>
          </p:cNvSpPr>
          <p:nvPr>
            <p:ph type="sldNum" sz="quarter" idx="12"/>
          </p:nvPr>
        </p:nvSpPr>
        <p:spPr/>
        <p:txBody>
          <a:bodyPr/>
          <a:lstStyle/>
          <a:p>
            <a:pPr>
              <a:defRPr/>
            </a:pPr>
            <a:fld id="{E303ABF3-0F6A-43AF-8DC8-54F70FD33890}" type="slidenum">
              <a:rPr lang="el-GR" smtClean="0"/>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n-US"/>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pPr>
              <a:defRPr/>
            </a:pPr>
            <a:endParaRPr lang="el-GR"/>
          </a:p>
        </p:txBody>
      </p:sp>
      <p:sp>
        <p:nvSpPr>
          <p:cNvPr id="6" name="5 - Θέση υποσέλιδου"/>
          <p:cNvSpPr>
            <a:spLocks noGrp="1"/>
          </p:cNvSpPr>
          <p:nvPr>
            <p:ph type="ftr" sz="quarter" idx="11"/>
          </p:nvPr>
        </p:nvSpPr>
        <p:spPr/>
        <p:txBody>
          <a:bodyPr/>
          <a:lstStyle/>
          <a:p>
            <a:pPr>
              <a:defRPr/>
            </a:pPr>
            <a:endParaRPr lang="el-GR"/>
          </a:p>
        </p:txBody>
      </p:sp>
      <p:sp>
        <p:nvSpPr>
          <p:cNvPr id="7" name="6 - Θέση αριθμού διαφάνειας"/>
          <p:cNvSpPr>
            <a:spLocks noGrp="1"/>
          </p:cNvSpPr>
          <p:nvPr>
            <p:ph type="sldNum" sz="quarter" idx="12"/>
          </p:nvPr>
        </p:nvSpPr>
        <p:spPr/>
        <p:txBody>
          <a:bodyPr/>
          <a:lstStyle/>
          <a:p>
            <a:pPr>
              <a:defRPr/>
            </a:pPr>
            <a:fld id="{E303ABF3-0F6A-43AF-8DC8-54F70FD33890}" type="slidenum">
              <a:rPr lang="el-GR" smtClean="0"/>
              <a:pPr>
                <a:defRP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n-US"/>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pPr>
              <a:defRPr/>
            </a:pPr>
            <a:endParaRPr lang="el-GR"/>
          </a:p>
        </p:txBody>
      </p:sp>
      <p:sp>
        <p:nvSpPr>
          <p:cNvPr id="6" name="5 - Θέση υποσέλιδου"/>
          <p:cNvSpPr>
            <a:spLocks noGrp="1"/>
          </p:cNvSpPr>
          <p:nvPr>
            <p:ph type="ftr" sz="quarter" idx="11"/>
          </p:nvPr>
        </p:nvSpPr>
        <p:spPr/>
        <p:txBody>
          <a:bodyPr/>
          <a:lstStyle/>
          <a:p>
            <a:pPr>
              <a:defRPr/>
            </a:pPr>
            <a:endParaRPr lang="el-GR"/>
          </a:p>
        </p:txBody>
      </p:sp>
      <p:sp>
        <p:nvSpPr>
          <p:cNvPr id="7" name="6 - Θέση αριθμού διαφάνειας"/>
          <p:cNvSpPr>
            <a:spLocks noGrp="1"/>
          </p:cNvSpPr>
          <p:nvPr>
            <p:ph type="sldNum" sz="quarter" idx="12"/>
          </p:nvPr>
        </p:nvSpPr>
        <p:spPr/>
        <p:txBody>
          <a:bodyPr/>
          <a:lstStyle/>
          <a:p>
            <a:pPr>
              <a:defRPr/>
            </a:pPr>
            <a:fld id="{E303ABF3-0F6A-43AF-8DC8-54F70FD33890}" type="slidenum">
              <a:rPr lang="el-GR" smtClean="0"/>
              <a:pPr>
                <a:defRP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n-US"/>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E303ABF3-0F6A-43AF-8DC8-54F70FD33890}" type="slidenum">
              <a:rPr lang="el-GR" smtClean="0"/>
              <a:pPr>
                <a:defRPr/>
              </a:pPr>
              <a:t>‹#›</a:t>
            </a:fld>
            <a:endParaRPr lang="el-GR"/>
          </a:p>
        </p:txBody>
      </p:sp>
    </p:spTree>
  </p:cSld>
  <p:clrMap bg1="lt1" tx1="dk1" bg2="lt2" tx2="dk2" accent1="accent1" accent2="accent2" accent3="accent3" accent4="accent4" accent5="accent5" accent6="accent6" hlink="hlink" folHlink="folHlink"/>
  <p:sldLayoutIdLst>
    <p:sldLayoutId id="2147483965" r:id="rId1"/>
    <p:sldLayoutId id="2147483966" r:id="rId2"/>
    <p:sldLayoutId id="2147483967" r:id="rId3"/>
    <p:sldLayoutId id="2147483968" r:id="rId4"/>
    <p:sldLayoutId id="2147483969" r:id="rId5"/>
    <p:sldLayoutId id="2147483970" r:id="rId6"/>
    <p:sldLayoutId id="2147483971" r:id="rId7"/>
    <p:sldLayoutId id="2147483972" r:id="rId8"/>
    <p:sldLayoutId id="2147483973" r:id="rId9"/>
    <p:sldLayoutId id="2147483974" r:id="rId10"/>
    <p:sldLayoutId id="214748397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google.gr/url?sa=i&amp;rct=j&amp;q=&amp;esrc=s&amp;source=images&amp;cd=&amp;ved=2ahUKEwjk-rG-nMXlAhXIGuwKHXbcC50QjRx6BAgBEAQ&amp;url=https://el.wikipedia.org/wiki/%CE%A0%CE%B1%CE%BD%CE%B5%CF%80%CE%B9%CF%83%CF%84%CE%AE%CE%BC%CE%B9%CE%BF_%CE%94%CF%85%CF%84%CE%B9%CE%BA%CE%AE%CF%82_%CE%91%CF%84%CF%84%CE%B9%CE%BA%CE%AE%CF%82&amp;psig=AOvVaw0h8GJnyaS49Nr6XjqhPhu5&amp;ust=1572567470432919"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edutech.uniwa.gr/" TargetMode="External"/><Relationship Id="rId2" Type="http://schemas.openxmlformats.org/officeDocument/2006/relationships/hyperlink" Target="https://tiemps.uniwa.gr/" TargetMode="External"/><Relationship Id="rId1" Type="http://schemas.openxmlformats.org/officeDocument/2006/relationships/slideLayout" Target="../slideLayouts/slideLayout2.xml"/><Relationship Id="rId5" Type="http://schemas.openxmlformats.org/officeDocument/2006/relationships/hyperlink" Target="https://biofertil.uniwa.gr/" TargetMode="External"/><Relationship Id="rId4" Type="http://schemas.openxmlformats.org/officeDocument/2006/relationships/hyperlink" Target="https://mastercgt.com/"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mailto:kninos@uniwa.gr" TargetMode="External"/><Relationship Id="rId13" Type="http://schemas.openxmlformats.org/officeDocument/2006/relationships/hyperlink" Target="mailto:apapanasta@uniwa.gr" TargetMode="External"/><Relationship Id="rId3" Type="http://schemas.openxmlformats.org/officeDocument/2006/relationships/hyperlink" Target="mailto:akrieb@uniwa.gr" TargetMode="External"/><Relationship Id="rId7" Type="http://schemas.openxmlformats.org/officeDocument/2006/relationships/hyperlink" Target="mailto:abeloukas@uniwa.gr" TargetMode="External"/><Relationship Id="rId12" Type="http://schemas.openxmlformats.org/officeDocument/2006/relationships/hyperlink" Target="mailto:nthalas@uniwa.gr" TargetMode="External"/><Relationship Id="rId2" Type="http://schemas.openxmlformats.org/officeDocument/2006/relationships/hyperlink" Target="mailto:mvenet@uniwa.gr" TargetMode="External"/><Relationship Id="rId16" Type="http://schemas.openxmlformats.org/officeDocument/2006/relationships/hyperlink" Target="mailto:ymaria@uniwa.gr" TargetMode="External"/><Relationship Id="rId1" Type="http://schemas.openxmlformats.org/officeDocument/2006/relationships/slideLayout" Target="../slideLayouts/slideLayout2.xml"/><Relationship Id="rId6" Type="http://schemas.openxmlformats.org/officeDocument/2006/relationships/hyperlink" Target="mailto:petef@uniwa.gr" TargetMode="External"/><Relationship Id="rId11" Type="http://schemas.openxmlformats.org/officeDocument/2006/relationships/hyperlink" Target="mailto:gdryllis@uniwa.gr" TargetMode="External"/><Relationship Id="rId5" Type="http://schemas.openxmlformats.org/officeDocument/2006/relationships/hyperlink" Target="mailto:dchaniotis@uniwa.gr" TargetMode="External"/><Relationship Id="rId15" Type="http://schemas.openxmlformats.org/officeDocument/2006/relationships/hyperlink" Target="mailto:ppapagiorg@uniwa.gr" TargetMode="External"/><Relationship Id="rId10" Type="http://schemas.openxmlformats.org/officeDocument/2006/relationships/hyperlink" Target="mailto:cvoyiatz@uniwa.gr" TargetMode="External"/><Relationship Id="rId4" Type="http://schemas.openxmlformats.org/officeDocument/2006/relationships/hyperlink" Target="mailto:efipapag@uniwa.gr" TargetMode="External"/><Relationship Id="rId9" Type="http://schemas.openxmlformats.org/officeDocument/2006/relationships/hyperlink" Target="mailto:chfountz@uniwa.gr" TargetMode="External"/><Relationship Id="rId14" Type="http://schemas.openxmlformats.org/officeDocument/2006/relationships/hyperlink" Target="mailto:dkbendos@uniwa.gr"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mailto:vsopidou@uniwa.gr" TargetMode="External"/><Relationship Id="rId2" Type="http://schemas.openxmlformats.org/officeDocument/2006/relationships/hyperlink" Target="mailto:dessou@uniwa.gr" TargetMode="External"/><Relationship Id="rId1" Type="http://schemas.openxmlformats.org/officeDocument/2006/relationships/slideLayout" Target="../slideLayouts/slideLayout2.xml"/><Relationship Id="rId6" Type="http://schemas.openxmlformats.org/officeDocument/2006/relationships/hyperlink" Target="mailto:spanagiotou@uniwa.gr" TargetMode="External"/><Relationship Id="rId5" Type="http://schemas.openxmlformats.org/officeDocument/2006/relationships/hyperlink" Target="mailto:spbrat@uniwa.gr" TargetMode="External"/><Relationship Id="rId4" Type="http://schemas.openxmlformats.org/officeDocument/2006/relationships/hyperlink" Target="mailto:xaplak@teiath.gr" TargetMode="Externa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https://micromol.uniwa.gr/" TargetMode="External"/><Relationship Id="rId7" Type="http://schemas.openxmlformats.org/officeDocument/2006/relationships/image" Target="../media/image4.png"/><Relationship Id="rId2" Type="http://schemas.openxmlformats.org/officeDocument/2006/relationships/hyperlink" Target="http://apaphyn.uniwa.gr/" TargetMode="Externa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https://chembiochemcosm.uniwa.gr/" TargetMode="External"/><Relationship Id="rId4" Type="http://schemas.openxmlformats.org/officeDocument/2006/relationships/hyperlink" Target="https://relabaima.uniwa.gr/" TargetMode="External"/><Relationship Id="rId9" Type="http://schemas.openxmlformats.org/officeDocument/2006/relationships/image" Target="../media/image6.png"/></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ChangeArrowheads="1"/>
          </p:cNvSpPr>
          <p:nvPr/>
        </p:nvSpPr>
        <p:spPr bwMode="auto">
          <a:xfrm>
            <a:off x="685800" y="3071810"/>
            <a:ext cx="7772400" cy="3071834"/>
          </a:xfrm>
          <a:prstGeom prst="rect">
            <a:avLst/>
          </a:prstGeom>
          <a:solidFill>
            <a:schemeClr val="tx1">
              <a:lumMod val="65000"/>
              <a:lumOff val="35000"/>
            </a:schemeClr>
          </a:solidFill>
          <a:ln w="9525">
            <a:solidFill>
              <a:schemeClr val="accent2">
                <a:lumMod val="75000"/>
              </a:schemeClr>
            </a:solidFill>
            <a:miter lim="800000"/>
            <a:headEnd/>
            <a:tailEnd/>
          </a:ln>
        </p:spPr>
        <p:txBody>
          <a:bodyPr/>
          <a:lstStyle/>
          <a:p>
            <a:pPr algn="ctr">
              <a:spcBef>
                <a:spcPct val="20000"/>
              </a:spcBef>
            </a:pPr>
            <a:endParaRPr lang="el-GR" sz="2400" b="1" dirty="0">
              <a:solidFill>
                <a:srgbClr val="002060"/>
              </a:solidFill>
            </a:endParaRPr>
          </a:p>
          <a:p>
            <a:pPr algn="ctr">
              <a:spcBef>
                <a:spcPct val="20000"/>
              </a:spcBef>
            </a:pPr>
            <a:r>
              <a:rPr lang="el-GR" sz="2400" b="1" dirty="0" smtClean="0"/>
              <a:t>Σχολή Επιστημών Υγείας και Πρόνοιας</a:t>
            </a:r>
          </a:p>
          <a:p>
            <a:pPr algn="ctr">
              <a:spcBef>
                <a:spcPct val="20000"/>
              </a:spcBef>
            </a:pPr>
            <a:endParaRPr lang="en-US" sz="2800" dirty="0" smtClean="0"/>
          </a:p>
          <a:p>
            <a:pPr algn="ctr">
              <a:spcBef>
                <a:spcPct val="20000"/>
              </a:spcBef>
            </a:pPr>
            <a:r>
              <a:rPr lang="el-GR" sz="2000" b="1" dirty="0" smtClean="0"/>
              <a:t>Τμήμα Βιοϊατρικών Επιστημών</a:t>
            </a:r>
          </a:p>
          <a:p>
            <a:pPr algn="ctr">
              <a:spcBef>
                <a:spcPct val="20000"/>
              </a:spcBef>
            </a:pPr>
            <a:endParaRPr lang="el-GR" sz="2000" b="1" dirty="0" smtClean="0"/>
          </a:p>
          <a:p>
            <a:pPr algn="ctr">
              <a:spcBef>
                <a:spcPct val="20000"/>
              </a:spcBef>
            </a:pPr>
            <a:r>
              <a:rPr lang="el-GR" sz="2000" b="1" dirty="0" smtClean="0"/>
              <a:t>Τομέας Ιατρικών Εργαστηρίων</a:t>
            </a:r>
          </a:p>
          <a:p>
            <a:pPr algn="ctr">
              <a:spcBef>
                <a:spcPct val="20000"/>
              </a:spcBef>
            </a:pPr>
            <a:r>
              <a:rPr lang="el-GR" sz="2000" b="1" dirty="0" smtClean="0"/>
              <a:t>Διευθυντής</a:t>
            </a:r>
            <a:r>
              <a:rPr lang="en-US" sz="2000" b="1" dirty="0" smtClean="0"/>
              <a:t>: </a:t>
            </a:r>
            <a:r>
              <a:rPr lang="el-GR" sz="2000" b="1" dirty="0" smtClean="0"/>
              <a:t>Κωνσταντίνος Νίνος</a:t>
            </a:r>
            <a:endParaRPr lang="en-US" sz="2000" b="1" dirty="0" smtClean="0"/>
          </a:p>
        </p:txBody>
      </p:sp>
      <p:sp>
        <p:nvSpPr>
          <p:cNvPr id="30722" name="AutoShape 2" descr="Αποτέλεσμα εικόνας για πανεπιστημιο δυτικης αττικης logo"/>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pic>
        <p:nvPicPr>
          <p:cNvPr id="30724" name="Picture 4" descr="Αποτέλεσμα εικόνας για πανεπιστημιο δυτικης αττικης logo">
            <a:hlinkClick r:id="rId2"/>
          </p:cNvPr>
          <p:cNvPicPr>
            <a:picLocks noChangeAspect="1" noChangeArrowheads="1"/>
          </p:cNvPicPr>
          <p:nvPr/>
        </p:nvPicPr>
        <p:blipFill>
          <a:blip r:embed="rId3" cstate="print"/>
          <a:srcRect/>
          <a:stretch>
            <a:fillRect/>
          </a:stretch>
        </p:blipFill>
        <p:spPr bwMode="auto">
          <a:xfrm>
            <a:off x="3428992" y="571480"/>
            <a:ext cx="2257420" cy="2279127"/>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0" y="0"/>
            <a:ext cx="9144000" cy="6669360"/>
          </a:xfrm>
        </p:spPr>
        <p:txBody>
          <a:bodyPr>
            <a:normAutofit fontScale="62500" lnSpcReduction="20000"/>
          </a:bodyPr>
          <a:lstStyle/>
          <a:p>
            <a:pPr marL="0" indent="0" algn="just">
              <a:buNone/>
            </a:pPr>
            <a:r>
              <a:rPr lang="el-GR" sz="3400" dirty="0"/>
              <a:t>Σε κλινικά εργαστήρια ή εργαστήρια R&amp;D της αλλοδαπής μέσω του προγράμματος </a:t>
            </a:r>
            <a:r>
              <a:rPr lang="el-GR" sz="3400" b="1" dirty="0"/>
              <a:t>ERASMUS</a:t>
            </a:r>
            <a:r>
              <a:rPr lang="el-GR" sz="3400" dirty="0"/>
              <a:t>.</a:t>
            </a:r>
          </a:p>
          <a:p>
            <a:pPr marL="0" indent="0" algn="just">
              <a:buNone/>
            </a:pPr>
            <a:r>
              <a:rPr lang="el-GR" sz="3400" dirty="0"/>
              <a:t> </a:t>
            </a:r>
          </a:p>
          <a:p>
            <a:pPr marL="0" indent="0" algn="just">
              <a:buNone/>
            </a:pPr>
            <a:r>
              <a:rPr lang="el-GR" sz="3400" dirty="0"/>
              <a:t>Η πρακτική άσκηση πραγματοποιείται με την εποπτεία μελών ΔΕΠ του Τμήματος και συντονίζεται από την Επιτροπή Πρακτικής Άσκησης. Η επιλογή των φοιτητών για την πρακτική άσκηση γίνεται με τα </a:t>
            </a:r>
            <a:r>
              <a:rPr lang="el-GR" sz="3400" dirty="0" smtClean="0"/>
              <a:t>ακόλουθα </a:t>
            </a:r>
            <a:r>
              <a:rPr lang="el-GR" sz="3400" dirty="0"/>
              <a:t>κριτήρια:</a:t>
            </a:r>
          </a:p>
          <a:p>
            <a:pPr marL="0" indent="0" algn="just">
              <a:buNone/>
            </a:pPr>
            <a:r>
              <a:rPr lang="el-GR" sz="3400" dirty="0"/>
              <a:t> </a:t>
            </a:r>
          </a:p>
          <a:p>
            <a:pPr algn="just"/>
            <a:r>
              <a:rPr lang="el-GR" sz="3400" b="1" dirty="0"/>
              <a:t>70%</a:t>
            </a:r>
            <a:r>
              <a:rPr lang="el-GR" sz="3400" dirty="0"/>
              <a:t>: Ο αριθμός των μαθημάτων που έχουν ολοκληρωθεί. </a:t>
            </a:r>
          </a:p>
          <a:p>
            <a:pPr algn="just"/>
            <a:r>
              <a:rPr lang="el-GR" sz="3400" b="1" dirty="0"/>
              <a:t>30%</a:t>
            </a:r>
            <a:r>
              <a:rPr lang="el-GR" sz="3400" dirty="0"/>
              <a:t>: O μέσος όρος βαθμολογίας των μαθημάτων που έχουν ολοκληρωθεί. </a:t>
            </a:r>
          </a:p>
          <a:p>
            <a:pPr algn="just"/>
            <a:endParaRPr lang="el-GR" sz="3400" dirty="0"/>
          </a:p>
          <a:p>
            <a:pPr marL="0" indent="0" algn="just">
              <a:buNone/>
            </a:pPr>
            <a:r>
              <a:rPr lang="el-GR" sz="3400" dirty="0"/>
              <a:t>Η αξιολόγηση της πρακτικής άσκησης γίνεται με την συμμετοχή όλων των εμπλεκομένων της διοργάνωσής της. Συγκεκριμένα, ο τελικός βαθμός προκύπτει από τις παρακάτω ποσοστώσεις</a:t>
            </a:r>
            <a:r>
              <a:rPr lang="el-GR" sz="3400" dirty="0" smtClean="0"/>
              <a:t>:</a:t>
            </a:r>
          </a:p>
          <a:p>
            <a:pPr marL="0" indent="0" algn="just">
              <a:buNone/>
            </a:pPr>
            <a:r>
              <a:rPr lang="el-GR" sz="3400" dirty="0" smtClean="0"/>
              <a:t> </a:t>
            </a:r>
            <a:endParaRPr lang="el-GR" sz="3400" dirty="0"/>
          </a:p>
          <a:p>
            <a:pPr algn="just"/>
            <a:r>
              <a:rPr lang="el-GR" sz="3400" b="1" dirty="0"/>
              <a:t>40%</a:t>
            </a:r>
            <a:r>
              <a:rPr lang="el-GR" sz="3400" dirty="0"/>
              <a:t>: από την αξιολόγηση του υπεύθυνου επόπτη του φορέα πρακτικής άσκησης. </a:t>
            </a:r>
          </a:p>
          <a:p>
            <a:pPr algn="just"/>
            <a:r>
              <a:rPr lang="el-GR" sz="3400" b="1" dirty="0"/>
              <a:t>40%</a:t>
            </a:r>
            <a:r>
              <a:rPr lang="el-GR" sz="3400" dirty="0"/>
              <a:t>: από την αξιολόγηση του υπεύθυνου επόπτη μέλους ΔΕΠ. </a:t>
            </a:r>
          </a:p>
          <a:p>
            <a:pPr algn="just"/>
            <a:r>
              <a:rPr lang="el-GR" sz="3400" b="1" dirty="0"/>
              <a:t>20%</a:t>
            </a:r>
            <a:r>
              <a:rPr lang="el-GR" sz="3400" dirty="0"/>
              <a:t>: από την αξιολόγηση της επιτροπής πρακτικής άσκησης. </a:t>
            </a:r>
          </a:p>
          <a:p>
            <a:pPr marL="0" indent="0" algn="just">
              <a:buNone/>
            </a:pPr>
            <a:endParaRPr lang="el-GR" sz="3400" dirty="0"/>
          </a:p>
          <a:p>
            <a:pPr marL="0" indent="0" algn="just">
              <a:buNone/>
            </a:pPr>
            <a:r>
              <a:rPr lang="el-GR" sz="3400" dirty="0"/>
              <a:t>Η επιτροπή πρακτικής άσκησης ορίζει τον τρόπο βαθμολόγησης του μαθήματος «πρακτική άσκηση» από τους επόπτες του φορέα και του Πανεπιστημίου Δυτικής Αττικής. </a:t>
            </a:r>
          </a:p>
          <a:p>
            <a:endParaRPr lang="el-GR" dirty="0"/>
          </a:p>
        </p:txBody>
      </p:sp>
    </p:spTree>
    <p:extLst>
      <p:ext uri="{BB962C8B-B14F-4D97-AF65-F5344CB8AC3E}">
        <p14:creationId xmlns:p14="http://schemas.microsoft.com/office/powerpoint/2010/main" val="29302386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0" y="0"/>
            <a:ext cx="9144000" cy="6858000"/>
          </a:xfrm>
        </p:spPr>
        <p:txBody>
          <a:bodyPr>
            <a:normAutofit fontScale="85000" lnSpcReduction="20000"/>
          </a:bodyPr>
          <a:lstStyle/>
          <a:p>
            <a:pPr>
              <a:buFont typeface="Wingdings" panose="05000000000000000000" pitchFamily="2" charset="2"/>
              <a:buChar char="v"/>
            </a:pPr>
            <a:r>
              <a:rPr lang="el-GR" sz="4300" b="1" dirty="0" smtClean="0"/>
              <a:t>Διπλωματική εργασία</a:t>
            </a:r>
          </a:p>
          <a:p>
            <a:pPr marL="0" indent="0" algn="just">
              <a:buNone/>
            </a:pPr>
            <a:endParaRPr lang="el-GR" sz="3000" dirty="0" smtClean="0"/>
          </a:p>
          <a:p>
            <a:pPr marL="0" indent="0" algn="just">
              <a:buNone/>
            </a:pPr>
            <a:r>
              <a:rPr lang="el-GR" sz="3300" dirty="0" smtClean="0"/>
              <a:t>Η </a:t>
            </a:r>
            <a:r>
              <a:rPr lang="el-GR" sz="3300" dirty="0"/>
              <a:t>Διπλωματική Εργασία δίνει τη δυνατότητα στο φοιτητή </a:t>
            </a:r>
            <a:r>
              <a:rPr lang="el-GR" sz="3300" dirty="0" smtClean="0"/>
              <a:t>να αποκτήσει </a:t>
            </a:r>
            <a:r>
              <a:rPr lang="el-GR" sz="3300" dirty="0"/>
              <a:t>την εμπειρία μελέτης έρευνας και συγγραφής επί ενός θέματος ειδικότητας που δύναται να περιλαμβάνει </a:t>
            </a:r>
            <a:r>
              <a:rPr lang="el-GR" sz="3300" dirty="0" smtClean="0"/>
              <a:t>βαθιά </a:t>
            </a:r>
            <a:r>
              <a:rPr lang="el-GR" sz="3300" dirty="0"/>
              <a:t>βιβλιογραφική ανασκόπηση ή βασική έρευνα. Η Διπλωματική Εργασία συνιστάται σε φοιτητές που θέλουν να ακολουθήσουν μεταπτυχιακές σπουδές ή ερευνητική πορεία. Τα κριτήρια αξιολόγησης της διπλωματικής εργασίας είναι τα παρακάτω: </a:t>
            </a:r>
          </a:p>
          <a:p>
            <a:pPr algn="just"/>
            <a:r>
              <a:rPr lang="el-GR" sz="3300" dirty="0" smtClean="0"/>
              <a:t>Ορθότητα </a:t>
            </a:r>
            <a:r>
              <a:rPr lang="el-GR" sz="3300" dirty="0"/>
              <a:t>και εγκυρότητα περιεχομένου της εργασίας (60%) </a:t>
            </a:r>
          </a:p>
          <a:p>
            <a:pPr algn="just"/>
            <a:r>
              <a:rPr lang="el-GR" sz="3300" dirty="0" smtClean="0"/>
              <a:t>Επάρκεια </a:t>
            </a:r>
            <a:r>
              <a:rPr lang="el-GR" sz="3300" dirty="0"/>
              <a:t>βιβλιογραφικών αναφορών (20%) </a:t>
            </a:r>
          </a:p>
          <a:p>
            <a:pPr algn="just"/>
            <a:r>
              <a:rPr lang="el-GR" sz="3300" dirty="0" smtClean="0"/>
              <a:t>Παρουσίαση </a:t>
            </a:r>
            <a:r>
              <a:rPr lang="el-GR" sz="3300" dirty="0"/>
              <a:t>(10%) </a:t>
            </a:r>
          </a:p>
          <a:p>
            <a:pPr algn="just"/>
            <a:r>
              <a:rPr lang="el-GR" sz="3300" dirty="0" smtClean="0"/>
              <a:t>Καινοτομικά </a:t>
            </a:r>
            <a:r>
              <a:rPr lang="el-GR" sz="3300" dirty="0"/>
              <a:t>στοιχεία και ερευνητικές προοπτικές (5%) </a:t>
            </a:r>
          </a:p>
          <a:p>
            <a:pPr algn="just"/>
            <a:r>
              <a:rPr lang="el-GR" sz="3300" dirty="0" smtClean="0"/>
              <a:t>Σωστή </a:t>
            </a:r>
            <a:r>
              <a:rPr lang="el-GR" sz="3300" dirty="0"/>
              <a:t>χρήση της Ελληνικής Γλώσσας (5%) </a:t>
            </a:r>
          </a:p>
          <a:p>
            <a:endParaRPr lang="el-GR" sz="3500" dirty="0"/>
          </a:p>
        </p:txBody>
      </p:sp>
    </p:spTree>
    <p:extLst>
      <p:ext uri="{BB962C8B-B14F-4D97-AF65-F5344CB8AC3E}">
        <p14:creationId xmlns:p14="http://schemas.microsoft.com/office/powerpoint/2010/main" val="26013807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0" y="0"/>
            <a:ext cx="9144000" cy="6858000"/>
          </a:xfrm>
        </p:spPr>
        <p:txBody>
          <a:bodyPr>
            <a:normAutofit fontScale="25000" lnSpcReduction="20000"/>
          </a:bodyPr>
          <a:lstStyle/>
          <a:p>
            <a:pPr>
              <a:buFont typeface="Wingdings" panose="05000000000000000000" pitchFamily="2" charset="2"/>
              <a:buChar char="v"/>
            </a:pPr>
            <a:r>
              <a:rPr lang="el-GR" sz="12800" b="1" dirty="0" smtClean="0"/>
              <a:t>Επαγγελματικά δικαιώματα Πτυχιούχων</a:t>
            </a:r>
          </a:p>
          <a:p>
            <a:endParaRPr lang="el-GR" dirty="0"/>
          </a:p>
          <a:p>
            <a:pPr marL="0" indent="0" algn="just">
              <a:buNone/>
            </a:pPr>
            <a:r>
              <a:rPr lang="el-GR" sz="9600" dirty="0" smtClean="0"/>
              <a:t>Τα </a:t>
            </a:r>
            <a:r>
              <a:rPr lang="el-GR" sz="9600" dirty="0"/>
              <a:t>επαγγελματικά δικαιώματα των πτυχιούχων του Τμήματος καθορίζονται στο Προεδρικό </a:t>
            </a:r>
            <a:r>
              <a:rPr lang="el-GR" sz="9600" dirty="0" smtClean="0"/>
              <a:t>Διάταγμα</a:t>
            </a:r>
            <a:r>
              <a:rPr lang="en-US" sz="9600" dirty="0" smtClean="0"/>
              <a:t> </a:t>
            </a:r>
            <a:r>
              <a:rPr lang="el-GR" sz="9600" dirty="0" smtClean="0"/>
              <a:t>άρθρο </a:t>
            </a:r>
            <a:r>
              <a:rPr lang="en-US" sz="9600" dirty="0" smtClean="0"/>
              <a:t>17</a:t>
            </a:r>
            <a:r>
              <a:rPr lang="el-GR" sz="9600" dirty="0" smtClean="0"/>
              <a:t> (</a:t>
            </a:r>
            <a:r>
              <a:rPr lang="el-GR" sz="9600" b="1" dirty="0" smtClean="0"/>
              <a:t>ΦΕΚ </a:t>
            </a:r>
            <a:r>
              <a:rPr lang="en-US" sz="9600" b="1" dirty="0" smtClean="0"/>
              <a:t>232</a:t>
            </a:r>
            <a:r>
              <a:rPr lang="el-GR" sz="9600" b="1" dirty="0" smtClean="0"/>
              <a:t>/1</a:t>
            </a:r>
            <a:r>
              <a:rPr lang="en-US" sz="9600" b="1" dirty="0" smtClean="0"/>
              <a:t>7</a:t>
            </a:r>
            <a:r>
              <a:rPr lang="el-GR" sz="9600" b="1" dirty="0" smtClean="0"/>
              <a:t>-</a:t>
            </a:r>
            <a:r>
              <a:rPr lang="en-US" sz="9600" b="1" dirty="0" smtClean="0"/>
              <a:t>12</a:t>
            </a:r>
            <a:r>
              <a:rPr lang="el-GR" sz="9600" b="1" dirty="0" smtClean="0"/>
              <a:t>-</a:t>
            </a:r>
            <a:r>
              <a:rPr lang="en-US" sz="9600" b="1" smtClean="0"/>
              <a:t>2022</a:t>
            </a:r>
            <a:r>
              <a:rPr lang="el-GR" sz="9600" b="1" smtClean="0"/>
              <a:t> </a:t>
            </a:r>
            <a:r>
              <a:rPr lang="el-GR" sz="9600" b="1" dirty="0" smtClean="0"/>
              <a:t>τεύχος πρώτο</a:t>
            </a:r>
            <a:r>
              <a:rPr lang="el-GR" sz="9600" dirty="0" smtClean="0"/>
              <a:t>). Με την ολοκλήρωση </a:t>
            </a:r>
            <a:r>
              <a:rPr lang="el-GR" sz="9600" dirty="0"/>
              <a:t>των σπουδών του </a:t>
            </a:r>
            <a:r>
              <a:rPr lang="el-GR" sz="9600" dirty="0" smtClean="0"/>
              <a:t>ο</a:t>
            </a:r>
            <a:r>
              <a:rPr lang="en-US" sz="9600" dirty="0" smtClean="0"/>
              <a:t>/</a:t>
            </a:r>
            <a:r>
              <a:rPr lang="el-GR" sz="9600" dirty="0" smtClean="0"/>
              <a:t>η </a:t>
            </a:r>
            <a:r>
              <a:rPr lang="el-GR" sz="9600" dirty="0"/>
              <a:t>απόφοιτος του Τμήματος, διαθέτει τις επιστημονικές γνώσεις και την εργαστηριακή/πρακτική εμπειρία, ώστε να μπορεί επιτυχώς να δραστηριοποιηθεί είτε αυτοδύναμα είτε σε συνεργασία με άλλους επιστήμονες και τεχνολόγους στα παρακάτω αντικείμενα</a:t>
            </a:r>
            <a:r>
              <a:rPr lang="el-GR" sz="9600" dirty="0" smtClean="0"/>
              <a:t>:</a:t>
            </a:r>
          </a:p>
          <a:p>
            <a:pPr marL="0" indent="0" algn="just">
              <a:buNone/>
            </a:pPr>
            <a:r>
              <a:rPr lang="el-GR" sz="9600" dirty="0" smtClean="0"/>
              <a:t> </a:t>
            </a:r>
            <a:endParaRPr lang="el-GR" sz="9600" dirty="0"/>
          </a:p>
          <a:p>
            <a:pPr marL="0" indent="0" algn="just">
              <a:buNone/>
            </a:pPr>
            <a:r>
              <a:rPr lang="el-GR" sz="9600" dirty="0"/>
              <a:t>1. Αιματολογίας </a:t>
            </a:r>
          </a:p>
          <a:p>
            <a:pPr marL="0" indent="0" algn="just">
              <a:buNone/>
            </a:pPr>
            <a:r>
              <a:rPr lang="el-GR" sz="9600" dirty="0"/>
              <a:t>2. Αιμοδοσίας </a:t>
            </a:r>
          </a:p>
          <a:p>
            <a:pPr marL="0" indent="0" algn="just">
              <a:buNone/>
            </a:pPr>
            <a:r>
              <a:rPr lang="el-GR" sz="9600" dirty="0"/>
              <a:t>3. Ανοσολογίας </a:t>
            </a:r>
          </a:p>
          <a:p>
            <a:pPr marL="0" indent="0" algn="just">
              <a:buNone/>
            </a:pPr>
            <a:r>
              <a:rPr lang="el-GR" sz="9600" dirty="0"/>
              <a:t>4. </a:t>
            </a:r>
            <a:r>
              <a:rPr lang="el-GR" sz="9600" dirty="0" smtClean="0"/>
              <a:t>Βιοχημείας - Κλινικής </a:t>
            </a:r>
            <a:r>
              <a:rPr lang="el-GR" sz="9600" dirty="0"/>
              <a:t>Χημείας </a:t>
            </a:r>
          </a:p>
          <a:p>
            <a:pPr marL="0" indent="0" algn="just">
              <a:buNone/>
            </a:pPr>
            <a:r>
              <a:rPr lang="el-GR" sz="9600" dirty="0"/>
              <a:t>5. </a:t>
            </a:r>
            <a:r>
              <a:rPr lang="el-GR" sz="9600" dirty="0" err="1" smtClean="0"/>
              <a:t>Ιστοπαθολογίας</a:t>
            </a:r>
            <a:r>
              <a:rPr lang="el-GR" sz="9600" dirty="0"/>
              <a:t> </a:t>
            </a:r>
            <a:r>
              <a:rPr lang="el-GR" sz="9600" dirty="0" smtClean="0"/>
              <a:t>- Παθολογικής </a:t>
            </a:r>
            <a:r>
              <a:rPr lang="el-GR" sz="9600" dirty="0"/>
              <a:t>Ανατομίας </a:t>
            </a:r>
          </a:p>
          <a:p>
            <a:pPr marL="0" indent="0" algn="just">
              <a:buNone/>
            </a:pPr>
            <a:r>
              <a:rPr lang="el-GR" sz="9600" dirty="0"/>
              <a:t>6. Ιολογίας </a:t>
            </a:r>
          </a:p>
          <a:p>
            <a:pPr marL="0" indent="0" algn="just">
              <a:buNone/>
            </a:pPr>
            <a:r>
              <a:rPr lang="el-GR" sz="9600" dirty="0"/>
              <a:t>7. Μικροβιολογίας </a:t>
            </a:r>
          </a:p>
          <a:p>
            <a:pPr marL="0" indent="0" algn="just">
              <a:buNone/>
            </a:pPr>
            <a:r>
              <a:rPr lang="el-GR" sz="9600" dirty="0"/>
              <a:t>8. Μυκητολογίας </a:t>
            </a:r>
          </a:p>
          <a:p>
            <a:pPr marL="0" indent="0" algn="just">
              <a:buNone/>
            </a:pPr>
            <a:r>
              <a:rPr lang="el-GR" sz="9600" dirty="0"/>
              <a:t>9. </a:t>
            </a:r>
            <a:r>
              <a:rPr lang="el-GR" sz="9600" dirty="0" smtClean="0"/>
              <a:t>Παρασιτολογίας</a:t>
            </a:r>
          </a:p>
          <a:p>
            <a:pPr marL="0" indent="0" algn="just">
              <a:buNone/>
            </a:pPr>
            <a:r>
              <a:rPr lang="el-GR" sz="9600" dirty="0" smtClean="0"/>
              <a:t>10. Επιστήμης ζώων εργαστηρίου</a:t>
            </a:r>
            <a:endParaRPr lang="el-GR" sz="9600" dirty="0"/>
          </a:p>
        </p:txBody>
      </p:sp>
    </p:spTree>
    <p:extLst>
      <p:ext uri="{BB962C8B-B14F-4D97-AF65-F5344CB8AC3E}">
        <p14:creationId xmlns:p14="http://schemas.microsoft.com/office/powerpoint/2010/main" val="30243603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0" y="0"/>
            <a:ext cx="9144000" cy="6858000"/>
          </a:xfrm>
        </p:spPr>
        <p:txBody>
          <a:bodyPr>
            <a:normAutofit fontScale="47500" lnSpcReduction="20000"/>
          </a:bodyPr>
          <a:lstStyle/>
          <a:p>
            <a:pPr marL="0" indent="0" algn="just">
              <a:buNone/>
            </a:pPr>
            <a:r>
              <a:rPr lang="el-GR" b="1" dirty="0"/>
              <a:t>Στα αντικείμενα αυτά και στους αντίστοιχους τομείς, ο απόφοιτος του Τμήματος θα μπορεί να αναλαμβάνει υπεύθυνα:</a:t>
            </a:r>
          </a:p>
          <a:p>
            <a:pPr marL="0" indent="0" algn="just">
              <a:buNone/>
            </a:pPr>
            <a:r>
              <a:rPr lang="el-GR" b="1" dirty="0"/>
              <a:t> </a:t>
            </a:r>
          </a:p>
          <a:p>
            <a:pPr marL="0" indent="0" algn="just">
              <a:buNone/>
            </a:pPr>
            <a:r>
              <a:rPr lang="el-GR" b="1" dirty="0"/>
              <a:t>1.</a:t>
            </a:r>
            <a:r>
              <a:rPr lang="el-GR" dirty="0"/>
              <a:t> Να δίνει οδηγίες στους εξεταζόμενους για την κατάλληλη προετοιμασία τους και τη σωστή συλλογή του δείγματος για την εκάστοτε εξέταση. </a:t>
            </a:r>
          </a:p>
          <a:p>
            <a:pPr marL="0" indent="0" algn="just">
              <a:buNone/>
            </a:pPr>
            <a:r>
              <a:rPr lang="el-GR" b="1" dirty="0"/>
              <a:t>2.</a:t>
            </a:r>
            <a:r>
              <a:rPr lang="el-GR" dirty="0"/>
              <a:t> Τη λήψη βιολογικών δειγμάτων. </a:t>
            </a:r>
          </a:p>
          <a:p>
            <a:pPr marL="0" indent="0" algn="just">
              <a:buNone/>
            </a:pPr>
            <a:r>
              <a:rPr lang="el-GR" b="1" dirty="0"/>
              <a:t>3. </a:t>
            </a:r>
            <a:r>
              <a:rPr lang="el-GR" dirty="0"/>
              <a:t>Την παραλαβή δειγμάτων που προσκομίζονται στο εργαστήριο. </a:t>
            </a:r>
          </a:p>
          <a:p>
            <a:pPr marL="0" indent="0" algn="just">
              <a:buNone/>
            </a:pPr>
            <a:r>
              <a:rPr lang="el-GR" b="1" dirty="0"/>
              <a:t>4. </a:t>
            </a:r>
            <a:r>
              <a:rPr lang="el-GR" dirty="0"/>
              <a:t>Την </a:t>
            </a:r>
            <a:r>
              <a:rPr lang="el-GR" dirty="0" smtClean="0"/>
              <a:t>προετοιμασία, </a:t>
            </a:r>
            <a:r>
              <a:rPr lang="el-GR" dirty="0"/>
              <a:t>των προς εξέταση δειγμάτων. </a:t>
            </a:r>
          </a:p>
          <a:p>
            <a:pPr marL="0" indent="0" algn="just">
              <a:buNone/>
            </a:pPr>
            <a:r>
              <a:rPr lang="el-GR" b="1" dirty="0"/>
              <a:t>5.</a:t>
            </a:r>
            <a:r>
              <a:rPr lang="el-GR" dirty="0"/>
              <a:t> Την παρασκευή όλων των απαραίτητων υλικών, αντιδραστηρίων, και διαλυμάτων. </a:t>
            </a:r>
          </a:p>
          <a:p>
            <a:pPr marL="0" indent="0" algn="just">
              <a:buNone/>
            </a:pPr>
            <a:r>
              <a:rPr lang="el-GR" b="1" dirty="0"/>
              <a:t>6. </a:t>
            </a:r>
            <a:r>
              <a:rPr lang="el-GR" dirty="0"/>
              <a:t>Την επίστρωση επιχρισμάτων και εκτέλεση τεχνικών χρώσεων. </a:t>
            </a:r>
          </a:p>
          <a:p>
            <a:pPr marL="0" indent="0" algn="just">
              <a:buNone/>
            </a:pPr>
            <a:r>
              <a:rPr lang="el-GR" b="1" dirty="0"/>
              <a:t>7.</a:t>
            </a:r>
            <a:r>
              <a:rPr lang="el-GR" dirty="0"/>
              <a:t> Την προετοιμασία και έλεγχο κάθε είδους οργάνων και μηχανημάτων που πρόκειται να χρησιμοποιήσουν. </a:t>
            </a:r>
          </a:p>
          <a:p>
            <a:pPr marL="0" indent="0" algn="just">
              <a:buNone/>
            </a:pPr>
            <a:r>
              <a:rPr lang="el-GR" b="1" dirty="0"/>
              <a:t>8.</a:t>
            </a:r>
            <a:r>
              <a:rPr lang="el-GR" dirty="0"/>
              <a:t> Μετά το πέρας των εξετάσεων αναλαμβάνουν υπεύθυνα και υπογράφουν την εκτέλεση του μέρους που τους ανατέθηκε στις εργαστηριακές εξετάσεις που πραγματοποιούν. </a:t>
            </a:r>
          </a:p>
          <a:p>
            <a:pPr marL="0" indent="0" algn="just">
              <a:buNone/>
            </a:pPr>
            <a:r>
              <a:rPr lang="el-GR" b="1" dirty="0"/>
              <a:t>9. </a:t>
            </a:r>
            <a:r>
              <a:rPr lang="el-GR" dirty="0"/>
              <a:t>Επιπλέον στο εργαστήριο Αιμοδοσίας (Τράπεζα Αίματος) δίνουν οδηγίες στους υποψηφίους αιμοδότες για την κατάλληλη προετοιμασία τους και ελέγχουν αυτούς πριν την αιμοληψία αν είναι σε θέση να </a:t>
            </a:r>
            <a:r>
              <a:rPr lang="el-GR" dirty="0" err="1"/>
              <a:t>αιμοδοτήσουν</a:t>
            </a:r>
            <a:r>
              <a:rPr lang="el-GR" dirty="0"/>
              <a:t>, ενώ κατόπιν μπορούν να αναλάβουν τις επιμέρους εργασίες για την παρασκευή παραγώγων αίματος κ.λπ. </a:t>
            </a:r>
          </a:p>
          <a:p>
            <a:pPr marL="0" indent="0" algn="just">
              <a:buNone/>
            </a:pPr>
            <a:r>
              <a:rPr lang="el-GR" b="1" dirty="0"/>
              <a:t>10.</a:t>
            </a:r>
            <a:r>
              <a:rPr lang="el-GR" dirty="0"/>
              <a:t> Ιδιαίτερα στις Μονάδες Ζωικών Προτύπων είναι υπεύθυνοι για την ευζωία των ζώων εργαστηρίου, εποπτεύουν τη σωστή στέγαση, την ισορροπημένη διατροφή και διαβίωση, και οργανώνουν την αναπαραγωγή αυτών. Επιμελούνται τον υπολογισμό των δόσεων των χορηγούμενων φαρμάκων καθώς και των υπό μελέτη πειραματικών ουσιών. Σε συνεργασία με τον υπεύθυνο Κτηνίατρο της Μονάδας συμμετέχουν σε πειραματικές χειρουργικές διαδικασίες, οι οποίες πραγματοποιούνται με ανώδυνο τρόπο, σύμφωνα με τους διεθνείς κανόνες περί προστασίας των ζώων εργαστηρίου, χορηγώντας και ελέγχοντας τη νάρκωση και τη </a:t>
            </a:r>
            <a:r>
              <a:rPr lang="el-GR" dirty="0" err="1"/>
              <a:t>μετεγχειριτική</a:t>
            </a:r>
            <a:r>
              <a:rPr lang="el-GR" dirty="0"/>
              <a:t> αναλγησία των ζώων. </a:t>
            </a:r>
          </a:p>
          <a:p>
            <a:pPr marL="0" indent="0" algn="just">
              <a:buNone/>
            </a:pPr>
            <a:r>
              <a:rPr lang="el-GR" b="1" dirty="0"/>
              <a:t>11. </a:t>
            </a:r>
            <a:r>
              <a:rPr lang="el-GR" dirty="0" smtClean="0"/>
              <a:t>Συνεργάζονται με </a:t>
            </a:r>
            <a:r>
              <a:rPr lang="el-GR" dirty="0"/>
              <a:t>τον υπεύθυνο ερευνητή αναφορικά με την επιλογή κατάλληλων Ζωικών Προτύπων που χρησιμοποιούνται στην εκάστοτε </a:t>
            </a:r>
            <a:r>
              <a:rPr lang="el-GR" i="1" dirty="0"/>
              <a:t>in </a:t>
            </a:r>
            <a:r>
              <a:rPr lang="el-GR" i="1" dirty="0" err="1"/>
              <a:t>vivo</a:t>
            </a:r>
            <a:r>
              <a:rPr lang="el-GR" i="1" dirty="0"/>
              <a:t> </a:t>
            </a:r>
            <a:r>
              <a:rPr lang="el-GR" dirty="0"/>
              <a:t>πειραματική διαδικασία. </a:t>
            </a:r>
          </a:p>
          <a:p>
            <a:pPr marL="0" indent="0" algn="just">
              <a:buNone/>
            </a:pPr>
            <a:r>
              <a:rPr lang="el-GR" b="1" dirty="0"/>
              <a:t>12.</a:t>
            </a:r>
            <a:r>
              <a:rPr lang="el-GR" dirty="0"/>
              <a:t> Επίσης συμμετέχουν στο σχεδιασμό των εργαστηριακών χώρων, στην επιλογή εξοπλισμού (μηχανημάτων, οργάνων), ενώ επιβλέπουν την ορθή τακτική συντήρηση και καθαρισμό των μηχανημάτων, οργάνων, συσκευών κ.λπ. εφαρμόζοντας τους κανόνες υγιεινής και ασφαλείας που προβλέπονται. </a:t>
            </a:r>
          </a:p>
          <a:p>
            <a:pPr marL="0" indent="0" algn="just">
              <a:buNone/>
            </a:pPr>
            <a:r>
              <a:rPr lang="el-GR" b="1" dirty="0"/>
              <a:t>13.</a:t>
            </a:r>
            <a:r>
              <a:rPr lang="el-GR" dirty="0"/>
              <a:t> Αναλαμβάνουν την επιλογή και εφαρμογή των πλέον καταλλήλων εργαστηριακών μεθόδων. Συμμετέχουν στις επιτροπές προμηθειών αναλώσιμου υλικού, στον ποιοτικό έλεγχο των αποτελεσμάτων, στην τήρηση αρχείων, στην εκτέλεση εξειδικευμένων Βιοϊατρικών εργαστηριακών τεχνικών και στην εκπόνηση Βιοϊατρικών ερευνητικών προγραμμάτων στις εργασίες και ερευνητικές μελέτες που εκπονούνται στα εργαστήρια. </a:t>
            </a:r>
          </a:p>
          <a:p>
            <a:endParaRPr lang="el-GR" dirty="0"/>
          </a:p>
        </p:txBody>
      </p:sp>
    </p:spTree>
    <p:extLst>
      <p:ext uri="{BB962C8B-B14F-4D97-AF65-F5344CB8AC3E}">
        <p14:creationId xmlns:p14="http://schemas.microsoft.com/office/powerpoint/2010/main" val="36075084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0"/>
            <a:ext cx="9144000" cy="1196752"/>
          </a:xfrm>
        </p:spPr>
        <p:txBody>
          <a:bodyPr>
            <a:normAutofit/>
          </a:bodyPr>
          <a:lstStyle/>
          <a:p>
            <a:r>
              <a:rPr lang="el-GR" sz="2800" b="1" dirty="0" smtClean="0"/>
              <a:t>Μεταπτυχιακά Προγράμματα</a:t>
            </a:r>
            <a:r>
              <a:rPr lang="en-US" sz="2800" b="1" dirty="0" smtClean="0"/>
              <a:t> </a:t>
            </a:r>
            <a:r>
              <a:rPr lang="el-GR" sz="2800" b="1" dirty="0" smtClean="0"/>
              <a:t>τομέα </a:t>
            </a:r>
            <a:r>
              <a:rPr lang="el-GR" sz="2800" b="1" dirty="0" smtClean="0"/>
              <a:t>Ι</a:t>
            </a:r>
            <a:r>
              <a:rPr lang="el-GR" sz="2800" b="1" dirty="0" smtClean="0"/>
              <a:t>ατρικών </a:t>
            </a:r>
            <a:r>
              <a:rPr lang="el-GR" sz="2800" b="1" dirty="0" smtClean="0"/>
              <a:t>Εργαστηρίων</a:t>
            </a:r>
            <a:endParaRPr lang="el-GR" sz="2800" b="1" dirty="0"/>
          </a:p>
        </p:txBody>
      </p:sp>
      <p:sp>
        <p:nvSpPr>
          <p:cNvPr id="3" name="Θέση περιεχομένου 2"/>
          <p:cNvSpPr>
            <a:spLocks noGrp="1"/>
          </p:cNvSpPr>
          <p:nvPr>
            <p:ph idx="1"/>
          </p:nvPr>
        </p:nvSpPr>
        <p:spPr>
          <a:xfrm>
            <a:off x="0" y="1196752"/>
            <a:ext cx="9144000" cy="5661248"/>
          </a:xfrm>
        </p:spPr>
        <p:txBody>
          <a:bodyPr>
            <a:normAutofit lnSpcReduction="10000"/>
          </a:bodyPr>
          <a:lstStyle/>
          <a:p>
            <a:pPr marL="514350" indent="-514350" algn="just">
              <a:buAutoNum type="arabicPeriod"/>
            </a:pPr>
            <a:r>
              <a:rPr lang="el-GR" sz="2400" b="1" dirty="0" smtClean="0"/>
              <a:t>Αυτοδύναμο</a:t>
            </a:r>
            <a:r>
              <a:rPr lang="el-GR" sz="2400" dirty="0" smtClean="0"/>
              <a:t> Πρόγραμμα Μεταπτυχιακών Σπουδών (ΠΜΣ</a:t>
            </a:r>
            <a:r>
              <a:rPr lang="el-GR" sz="2400" dirty="0"/>
              <a:t>) με τίτλο «</a:t>
            </a:r>
            <a:r>
              <a:rPr lang="el-GR" sz="2400" dirty="0" err="1"/>
              <a:t>Βιοϊατρικές</a:t>
            </a:r>
            <a:r>
              <a:rPr lang="el-GR" sz="2400" dirty="0"/>
              <a:t> </a:t>
            </a:r>
            <a:r>
              <a:rPr lang="el-GR" sz="2400" dirty="0" smtClean="0"/>
              <a:t>Μέθοδοι </a:t>
            </a:r>
            <a:r>
              <a:rPr lang="el-GR" sz="2400" dirty="0"/>
              <a:t>και Τεχνολογία στη </a:t>
            </a:r>
            <a:r>
              <a:rPr lang="el-GR" sz="2400" dirty="0" smtClean="0"/>
              <a:t>Διάγνωση» (</a:t>
            </a:r>
            <a:r>
              <a:rPr lang="en-US" sz="2400" dirty="0">
                <a:hlinkClick r:id="rId2"/>
              </a:rPr>
              <a:t>https://tiemps.uniwa.gr</a:t>
            </a:r>
            <a:r>
              <a:rPr lang="en-US" sz="2400" dirty="0" smtClean="0">
                <a:hlinkClick r:id="rId2"/>
              </a:rPr>
              <a:t>/</a:t>
            </a:r>
            <a:r>
              <a:rPr lang="el-GR" sz="2400" dirty="0" smtClean="0"/>
              <a:t>).</a:t>
            </a:r>
          </a:p>
          <a:p>
            <a:pPr marL="514350" indent="-514350" algn="just">
              <a:buAutoNum type="arabicPeriod"/>
            </a:pPr>
            <a:r>
              <a:rPr lang="el-GR" sz="2400" b="1" dirty="0" err="1" smtClean="0"/>
              <a:t>Διιδρυματικό</a:t>
            </a:r>
            <a:r>
              <a:rPr lang="el-GR" sz="2400" dirty="0" smtClean="0"/>
              <a:t> Πρόγραμμα </a:t>
            </a:r>
            <a:r>
              <a:rPr lang="el-GR" sz="2400" dirty="0"/>
              <a:t>Μεταπτυχιακών Σπουδών (ΔΠΜΣ) με τίτλο «Παιδαγωγική μέσω Καινοτόμων Τεχνολογιών και Βιοϊατρικών Προσεγγίσεων</a:t>
            </a:r>
            <a:r>
              <a:rPr lang="el-GR" sz="2400" dirty="0" smtClean="0"/>
              <a:t>» σε συνεργασία με το τμήμα Αγωγής </a:t>
            </a:r>
            <a:r>
              <a:rPr lang="el-GR" sz="2400" dirty="0"/>
              <a:t>και Φροντίδας στην Πρώιμη Παιδική </a:t>
            </a:r>
            <a:r>
              <a:rPr lang="el-GR" sz="2400" dirty="0" smtClean="0"/>
              <a:t>Ηλικία του </a:t>
            </a:r>
            <a:r>
              <a:rPr lang="el-GR" sz="2400" dirty="0" err="1" smtClean="0"/>
              <a:t>Πα.Δ.Α</a:t>
            </a:r>
            <a:r>
              <a:rPr lang="el-GR" sz="2400" dirty="0" smtClean="0"/>
              <a:t>. και την ΑΣΠΑΙΤΕ (</a:t>
            </a:r>
            <a:r>
              <a:rPr lang="en-US" sz="2400" dirty="0">
                <a:hlinkClick r:id="rId3"/>
              </a:rPr>
              <a:t>https://edutech.uniwa.gr</a:t>
            </a:r>
            <a:r>
              <a:rPr lang="en-US" sz="2400" dirty="0" smtClean="0">
                <a:hlinkClick r:id="rId3"/>
              </a:rPr>
              <a:t>/</a:t>
            </a:r>
            <a:r>
              <a:rPr lang="el-GR" sz="2400" dirty="0" smtClean="0"/>
              <a:t>).</a:t>
            </a:r>
          </a:p>
          <a:p>
            <a:pPr marL="514350" indent="-514350" algn="just">
              <a:buFont typeface="Arial" pitchFamily="34" charset="0"/>
              <a:buAutoNum type="arabicPeriod"/>
            </a:pPr>
            <a:r>
              <a:rPr lang="el-GR" sz="2400" b="1" dirty="0" err="1"/>
              <a:t>Διιδρυματικό</a:t>
            </a:r>
            <a:r>
              <a:rPr lang="el-GR" sz="2400" b="1" dirty="0"/>
              <a:t> </a:t>
            </a:r>
            <a:r>
              <a:rPr lang="el-GR" sz="2400" dirty="0"/>
              <a:t>Πρόγραμμα Μεταπτυχιακών Σπουδών (ΔΠΜΣ) με τίτλο «</a:t>
            </a:r>
            <a:r>
              <a:rPr lang="en-US" sz="2400" dirty="0"/>
              <a:t>Cell and Gene </a:t>
            </a:r>
            <a:r>
              <a:rPr lang="en-US" sz="2400" dirty="0" err="1"/>
              <a:t>therapis</a:t>
            </a:r>
            <a:r>
              <a:rPr lang="el-GR" sz="2400" dirty="0"/>
              <a:t>»</a:t>
            </a:r>
            <a:r>
              <a:rPr lang="en-US" sz="2400" dirty="0"/>
              <a:t> </a:t>
            </a:r>
            <a:r>
              <a:rPr lang="el-GR" sz="2400" dirty="0"/>
              <a:t>Κυτταρικές και γονιδιακές θεραπείες σε συνεργασία με το τμήμα Ιατρικής του Πανεπιστημίου Πατρών (</a:t>
            </a:r>
            <a:r>
              <a:rPr lang="en-US" sz="2400" dirty="0">
                <a:hlinkClick r:id="rId4"/>
              </a:rPr>
              <a:t>https://mastercgt.com/</a:t>
            </a:r>
            <a:r>
              <a:rPr lang="el-GR" sz="2400" dirty="0" smtClean="0"/>
              <a:t>).</a:t>
            </a:r>
          </a:p>
          <a:p>
            <a:pPr marL="514350" indent="-514350" algn="just">
              <a:buAutoNum type="arabicPeriod"/>
            </a:pPr>
            <a:r>
              <a:rPr lang="el-GR" sz="2400" b="1" dirty="0" err="1" smtClean="0"/>
              <a:t>Διατμηματικό</a:t>
            </a:r>
            <a:r>
              <a:rPr lang="el-GR" sz="2400" b="1" dirty="0" smtClean="0"/>
              <a:t> </a:t>
            </a:r>
            <a:r>
              <a:rPr lang="el-GR" sz="2400" dirty="0" smtClean="0"/>
              <a:t>Πρόγραμμα </a:t>
            </a:r>
            <a:r>
              <a:rPr lang="el-GR" sz="2400" dirty="0"/>
              <a:t>Μεταπτυχιακών Σπουδών (Δ.Π.Μ.Σ.) με τίτλο «Εφαρμογές της Βιοϊατρικής Τεχνολογίας στην </a:t>
            </a:r>
            <a:r>
              <a:rPr lang="el-GR" sz="2400" dirty="0" smtClean="0"/>
              <a:t>Υπογονιμότητα - Ανδρικός </a:t>
            </a:r>
            <a:r>
              <a:rPr lang="el-GR" sz="2400" dirty="0"/>
              <a:t>και Γυναικείος Παράγοντας</a:t>
            </a:r>
            <a:r>
              <a:rPr lang="el-GR" sz="2400" dirty="0" smtClean="0"/>
              <a:t>» σε συνεργασία με το τμήμα Μαιευτικής του </a:t>
            </a:r>
            <a:r>
              <a:rPr lang="el-GR" sz="2400" dirty="0" err="1" smtClean="0"/>
              <a:t>Πα.Δ.Α</a:t>
            </a:r>
            <a:r>
              <a:rPr lang="el-GR" sz="2400" dirty="0" smtClean="0"/>
              <a:t>. (</a:t>
            </a:r>
            <a:r>
              <a:rPr lang="en-US" sz="2400" dirty="0">
                <a:hlinkClick r:id="rId5"/>
              </a:rPr>
              <a:t>https://biofertil.uniwa.gr</a:t>
            </a:r>
            <a:r>
              <a:rPr lang="en-US" sz="2400" dirty="0" smtClean="0">
                <a:hlinkClick r:id="rId5"/>
              </a:rPr>
              <a:t>/</a:t>
            </a:r>
            <a:r>
              <a:rPr lang="el-GR" sz="2400" dirty="0" smtClean="0"/>
              <a:t>).</a:t>
            </a:r>
          </a:p>
          <a:p>
            <a:pPr marL="0" indent="0">
              <a:buNone/>
            </a:pPr>
            <a:endParaRPr lang="el-GR" sz="2400" dirty="0"/>
          </a:p>
        </p:txBody>
      </p:sp>
    </p:spTree>
    <p:extLst>
      <p:ext uri="{BB962C8B-B14F-4D97-AF65-F5344CB8AC3E}">
        <p14:creationId xmlns:p14="http://schemas.microsoft.com/office/powerpoint/2010/main" val="20352827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0" y="0"/>
            <a:ext cx="9144000" cy="6858000"/>
          </a:xfrm>
        </p:spPr>
        <p:txBody>
          <a:bodyPr>
            <a:normAutofit/>
          </a:bodyPr>
          <a:lstStyle/>
          <a:p>
            <a:pPr marL="0" indent="0" algn="just">
              <a:buNone/>
            </a:pPr>
            <a:r>
              <a:rPr lang="el-GR" sz="2400" dirty="0" smtClean="0"/>
              <a:t>Μέλη ΔΕΠ (Διδακτικό Ερευνητικό Προσωπικό) του </a:t>
            </a:r>
            <a:r>
              <a:rPr lang="el-GR" sz="2400" b="1" dirty="0" smtClean="0"/>
              <a:t>τομέα Ιατρικών Εργαστηρίων </a:t>
            </a:r>
            <a:r>
              <a:rPr lang="el-GR" sz="2400" dirty="0" smtClean="0"/>
              <a:t>του τμήματος Βιοϊατρικών Επιστημών ανά βαθμίδα</a:t>
            </a:r>
            <a:r>
              <a:rPr lang="en-US" sz="2400" dirty="0" smtClean="0"/>
              <a:t>:</a:t>
            </a:r>
            <a:endParaRPr lang="el-GR" sz="2400" dirty="0" smtClean="0"/>
          </a:p>
          <a:p>
            <a:pPr marL="0" indent="0" algn="just">
              <a:buNone/>
            </a:pPr>
            <a:endParaRPr lang="en-US" sz="1400" dirty="0" smtClean="0"/>
          </a:p>
          <a:p>
            <a:pPr marL="0" indent="0">
              <a:buNone/>
            </a:pPr>
            <a:r>
              <a:rPr lang="el-GR" sz="1400" b="1" dirty="0" smtClean="0"/>
              <a:t>Καθηγητές</a:t>
            </a:r>
            <a:r>
              <a:rPr lang="en-US" sz="1400" b="1" dirty="0" smtClean="0"/>
              <a:t> 1</a:t>
            </a:r>
            <a:r>
              <a:rPr lang="el-GR" sz="1400" b="1" baseline="30000" dirty="0" smtClean="0"/>
              <a:t>ης</a:t>
            </a:r>
            <a:r>
              <a:rPr lang="el-GR" sz="1400" b="1" dirty="0" smtClean="0"/>
              <a:t> βαθμίδας</a:t>
            </a:r>
            <a:r>
              <a:rPr lang="en-US" sz="1400" b="1" dirty="0" smtClean="0"/>
              <a:t>:</a:t>
            </a:r>
            <a:endParaRPr lang="el-GR" sz="1400" b="1" dirty="0" smtClean="0"/>
          </a:p>
          <a:p>
            <a:pPr marL="514350" indent="-514350">
              <a:buAutoNum type="arabicPeriod"/>
            </a:pPr>
            <a:r>
              <a:rPr lang="el-GR" sz="1400" dirty="0" smtClean="0"/>
              <a:t>Μαρία </a:t>
            </a:r>
            <a:r>
              <a:rPr lang="el-GR" sz="1400" dirty="0" err="1" smtClean="0"/>
              <a:t>Βενετίκου</a:t>
            </a:r>
            <a:r>
              <a:rPr lang="en-US" sz="1400" dirty="0"/>
              <a:t>	</a:t>
            </a:r>
            <a:r>
              <a:rPr lang="en-US" sz="1400" dirty="0" smtClean="0"/>
              <a:t>	</a:t>
            </a:r>
            <a:r>
              <a:rPr lang="el-GR" sz="1400" dirty="0" smtClean="0">
                <a:sym typeface="Wingdings" panose="05000000000000000000" pitchFamily="2" charset="2"/>
              </a:rPr>
              <a:t> </a:t>
            </a:r>
            <a:r>
              <a:rPr lang="en-US" sz="1400" dirty="0" smtClean="0">
                <a:hlinkClick r:id="rId2"/>
              </a:rPr>
              <a:t>mvenet@uniwa.gr</a:t>
            </a:r>
            <a:endParaRPr lang="en-US" sz="1400" dirty="0" smtClean="0"/>
          </a:p>
          <a:p>
            <a:pPr marL="514350" indent="-514350">
              <a:buFont typeface="Arial" pitchFamily="34" charset="0"/>
              <a:buAutoNum type="arabicPeriod"/>
            </a:pPr>
            <a:r>
              <a:rPr lang="el-GR" sz="1400" dirty="0"/>
              <a:t>Αναστάσιος </a:t>
            </a:r>
            <a:r>
              <a:rPr lang="el-GR" sz="1400" dirty="0" err="1" smtClean="0"/>
              <a:t>Κριεμπάρδης</a:t>
            </a:r>
            <a:r>
              <a:rPr lang="en-US" sz="1400" dirty="0" smtClean="0"/>
              <a:t>	</a:t>
            </a:r>
            <a:r>
              <a:rPr lang="el-GR" sz="1400" dirty="0" smtClean="0">
                <a:sym typeface="Wingdings" panose="05000000000000000000" pitchFamily="2" charset="2"/>
              </a:rPr>
              <a:t> </a:t>
            </a:r>
            <a:r>
              <a:rPr lang="en-US" sz="1400" dirty="0" smtClean="0">
                <a:hlinkClick r:id="rId3"/>
              </a:rPr>
              <a:t>akrieb@uniwa.gr</a:t>
            </a:r>
            <a:endParaRPr lang="el-GR" sz="1400" dirty="0" smtClean="0"/>
          </a:p>
          <a:p>
            <a:pPr marL="514350" indent="-514350">
              <a:buAutoNum type="arabicPeriod"/>
            </a:pPr>
            <a:r>
              <a:rPr lang="el-GR" sz="1400" dirty="0" smtClean="0"/>
              <a:t>Έφη Παπαγεωργίου</a:t>
            </a:r>
            <a:r>
              <a:rPr lang="en-US" sz="1400" dirty="0" smtClean="0"/>
              <a:t>	</a:t>
            </a:r>
            <a:r>
              <a:rPr lang="el-GR" sz="1400" dirty="0" smtClean="0">
                <a:sym typeface="Wingdings" panose="05000000000000000000" pitchFamily="2" charset="2"/>
              </a:rPr>
              <a:t> </a:t>
            </a:r>
            <a:r>
              <a:rPr lang="en-US" sz="1400" dirty="0" smtClean="0">
                <a:hlinkClick r:id="rId4"/>
              </a:rPr>
              <a:t>efipapag@uniwa.gr</a:t>
            </a:r>
            <a:endParaRPr lang="el-GR" sz="1400" dirty="0" smtClean="0"/>
          </a:p>
          <a:p>
            <a:pPr marL="514350" indent="-514350">
              <a:buAutoNum type="arabicPeriod"/>
            </a:pPr>
            <a:r>
              <a:rPr lang="el-GR" sz="1400" dirty="0" smtClean="0"/>
              <a:t>Δημήτριος Χανιώτης</a:t>
            </a:r>
            <a:r>
              <a:rPr lang="en-US" sz="1400" dirty="0"/>
              <a:t>	</a:t>
            </a:r>
            <a:r>
              <a:rPr lang="el-GR" sz="1400" dirty="0" smtClean="0">
                <a:sym typeface="Wingdings" panose="05000000000000000000" pitchFamily="2" charset="2"/>
              </a:rPr>
              <a:t> </a:t>
            </a:r>
            <a:r>
              <a:rPr lang="en-US" sz="1400" dirty="0" smtClean="0">
                <a:hlinkClick r:id="rId5"/>
              </a:rPr>
              <a:t>dchaniotis@uniwa.gr</a:t>
            </a:r>
            <a:endParaRPr lang="el-GR" sz="1400" dirty="0" smtClean="0"/>
          </a:p>
          <a:p>
            <a:pPr marL="514350" indent="-514350">
              <a:buAutoNum type="arabicPeriod"/>
            </a:pPr>
            <a:endParaRPr lang="el-GR" sz="1400" dirty="0"/>
          </a:p>
          <a:p>
            <a:pPr marL="0" indent="0">
              <a:buNone/>
            </a:pPr>
            <a:r>
              <a:rPr lang="el-GR" sz="1400" b="1" dirty="0" smtClean="0"/>
              <a:t>Αναπληρωτές Καθηγητές</a:t>
            </a:r>
            <a:r>
              <a:rPr lang="en-US" sz="1400" b="1" dirty="0" smtClean="0"/>
              <a:t>:</a:t>
            </a:r>
          </a:p>
          <a:p>
            <a:pPr marL="514350" indent="-514350">
              <a:buAutoNum type="arabicPeriod"/>
            </a:pPr>
            <a:r>
              <a:rPr lang="el-GR" sz="1400" dirty="0" smtClean="0"/>
              <a:t>Πέτρος </a:t>
            </a:r>
            <a:r>
              <a:rPr lang="el-GR" sz="1400" dirty="0" err="1" smtClean="0"/>
              <a:t>Καρκαλούσος</a:t>
            </a:r>
            <a:r>
              <a:rPr lang="el-GR" sz="1400" dirty="0" smtClean="0"/>
              <a:t> </a:t>
            </a:r>
            <a:r>
              <a:rPr lang="en-US" sz="1400" dirty="0" smtClean="0"/>
              <a:t>	</a:t>
            </a:r>
            <a:r>
              <a:rPr lang="el-GR" sz="1400" dirty="0" smtClean="0">
                <a:sym typeface="Wingdings" panose="05000000000000000000" pitchFamily="2" charset="2"/>
              </a:rPr>
              <a:t> </a:t>
            </a:r>
            <a:r>
              <a:rPr lang="en-US" sz="1400" dirty="0" smtClean="0">
                <a:hlinkClick r:id="rId6"/>
              </a:rPr>
              <a:t>petef@uniwa.gr</a:t>
            </a:r>
            <a:endParaRPr lang="el-GR" sz="1400" dirty="0" smtClean="0"/>
          </a:p>
          <a:p>
            <a:pPr marL="514350" indent="-514350">
              <a:buAutoNum type="arabicPeriod"/>
            </a:pPr>
            <a:r>
              <a:rPr lang="el-GR" sz="1400" dirty="0" smtClean="0"/>
              <a:t>Απόστολος </a:t>
            </a:r>
            <a:r>
              <a:rPr lang="el-GR" sz="1400" dirty="0" err="1" smtClean="0"/>
              <a:t>Μπελούκας</a:t>
            </a:r>
            <a:r>
              <a:rPr lang="el-GR" sz="1400" dirty="0" smtClean="0"/>
              <a:t> </a:t>
            </a:r>
            <a:r>
              <a:rPr lang="en-US" sz="1400" dirty="0" smtClean="0"/>
              <a:t>	</a:t>
            </a:r>
            <a:r>
              <a:rPr lang="el-GR" sz="1400" dirty="0" smtClean="0">
                <a:sym typeface="Wingdings" panose="05000000000000000000" pitchFamily="2" charset="2"/>
              </a:rPr>
              <a:t> </a:t>
            </a:r>
            <a:r>
              <a:rPr lang="en-US" sz="1400" dirty="0" smtClean="0">
                <a:hlinkClick r:id="rId7"/>
              </a:rPr>
              <a:t>abeloukas@uniwa.gr</a:t>
            </a:r>
            <a:endParaRPr lang="el-GR" sz="1400" dirty="0" smtClean="0"/>
          </a:p>
          <a:p>
            <a:pPr marL="514350" indent="-514350">
              <a:buAutoNum type="arabicPeriod"/>
            </a:pPr>
            <a:r>
              <a:rPr lang="el-GR" sz="1400" dirty="0" smtClean="0"/>
              <a:t>Κωνσταντίνος Νίνος </a:t>
            </a:r>
            <a:r>
              <a:rPr lang="en-US" sz="1400" dirty="0" smtClean="0"/>
              <a:t>	</a:t>
            </a:r>
            <a:r>
              <a:rPr lang="el-GR" sz="1400" dirty="0" smtClean="0">
                <a:sym typeface="Wingdings" panose="05000000000000000000" pitchFamily="2" charset="2"/>
              </a:rPr>
              <a:t> </a:t>
            </a:r>
            <a:r>
              <a:rPr lang="en-US" sz="1400" dirty="0" smtClean="0">
                <a:hlinkClick r:id="rId8"/>
              </a:rPr>
              <a:t>kninos@uniwa.gr</a:t>
            </a:r>
            <a:endParaRPr lang="el-GR" sz="1400" dirty="0" smtClean="0"/>
          </a:p>
          <a:p>
            <a:pPr marL="514350" indent="-514350">
              <a:buAutoNum type="arabicPeriod"/>
            </a:pPr>
            <a:r>
              <a:rPr lang="el-GR" sz="1400" dirty="0" smtClean="0"/>
              <a:t>Χριστίνα </a:t>
            </a:r>
            <a:r>
              <a:rPr lang="el-GR" sz="1400" dirty="0" err="1" smtClean="0"/>
              <a:t>Φούντζουλα</a:t>
            </a:r>
            <a:r>
              <a:rPr lang="el-GR" sz="1400" dirty="0"/>
              <a:t> </a:t>
            </a:r>
            <a:r>
              <a:rPr lang="en-US" sz="1400" dirty="0" smtClean="0"/>
              <a:t>	</a:t>
            </a:r>
            <a:r>
              <a:rPr lang="el-GR" sz="1400" dirty="0" smtClean="0">
                <a:sym typeface="Wingdings" panose="05000000000000000000" pitchFamily="2" charset="2"/>
              </a:rPr>
              <a:t> </a:t>
            </a:r>
            <a:r>
              <a:rPr lang="en-US" sz="1400" dirty="0" smtClean="0">
                <a:hlinkClick r:id="rId9"/>
              </a:rPr>
              <a:t>chfountz@uniwa.gr</a:t>
            </a:r>
            <a:endParaRPr lang="el-GR" sz="1400" dirty="0" smtClean="0"/>
          </a:p>
          <a:p>
            <a:pPr marL="0" indent="0">
              <a:buNone/>
            </a:pPr>
            <a:endParaRPr lang="el-GR" sz="1400" dirty="0"/>
          </a:p>
          <a:p>
            <a:pPr marL="0" indent="0">
              <a:buNone/>
            </a:pPr>
            <a:r>
              <a:rPr lang="el-GR" sz="1400" b="1" dirty="0" smtClean="0"/>
              <a:t>Επίκουροι Καθηγητές</a:t>
            </a:r>
            <a:r>
              <a:rPr lang="en-US" sz="1400" b="1" dirty="0" smtClean="0"/>
              <a:t>:</a:t>
            </a:r>
          </a:p>
          <a:p>
            <a:pPr>
              <a:buAutoNum type="arabicPeriod"/>
            </a:pPr>
            <a:r>
              <a:rPr lang="el-GR" sz="1400" dirty="0" smtClean="0"/>
              <a:t>Χρύσα Βογιατζάκη </a:t>
            </a:r>
            <a:r>
              <a:rPr lang="en-US" sz="1400" dirty="0" smtClean="0"/>
              <a:t>		</a:t>
            </a:r>
            <a:r>
              <a:rPr lang="el-GR" sz="1400" dirty="0" smtClean="0">
                <a:sym typeface="Wingdings" panose="05000000000000000000" pitchFamily="2" charset="2"/>
              </a:rPr>
              <a:t> </a:t>
            </a:r>
            <a:r>
              <a:rPr lang="en-US" sz="1400" dirty="0" smtClean="0">
                <a:hlinkClick r:id="rId10"/>
              </a:rPr>
              <a:t>cvoyiatz@uniwa.gr</a:t>
            </a:r>
            <a:endParaRPr lang="en-US" sz="1400" dirty="0" smtClean="0"/>
          </a:p>
          <a:p>
            <a:pPr>
              <a:buAutoNum type="arabicPeriod"/>
            </a:pPr>
            <a:r>
              <a:rPr lang="el-GR" sz="1400" dirty="0" smtClean="0"/>
              <a:t>Γεώργιος </a:t>
            </a:r>
            <a:r>
              <a:rPr lang="el-GR" sz="1400" dirty="0" err="1" smtClean="0"/>
              <a:t>Δρύλλης</a:t>
            </a:r>
            <a:r>
              <a:rPr lang="el-GR" sz="1400" dirty="0">
                <a:sym typeface="Wingdings" panose="05000000000000000000" pitchFamily="2" charset="2"/>
              </a:rPr>
              <a:t> </a:t>
            </a:r>
            <a:r>
              <a:rPr lang="el-GR" sz="1400" dirty="0" smtClean="0">
                <a:sym typeface="Wingdings" panose="05000000000000000000" pitchFamily="2" charset="2"/>
              </a:rPr>
              <a:t>		 </a:t>
            </a:r>
            <a:r>
              <a:rPr lang="en-US" sz="1400" dirty="0" smtClean="0">
                <a:hlinkClick r:id="rId11"/>
              </a:rPr>
              <a:t>gdryllis@uniwa.gr</a:t>
            </a:r>
            <a:endParaRPr lang="el-GR" sz="1400" dirty="0" smtClean="0"/>
          </a:p>
          <a:p>
            <a:pPr>
              <a:buAutoNum type="arabicPeriod"/>
            </a:pPr>
            <a:r>
              <a:rPr lang="el-GR" sz="1400" dirty="0" smtClean="0"/>
              <a:t>Νικόλαος Θαλασσινός </a:t>
            </a:r>
            <a:r>
              <a:rPr lang="en-US" sz="1400" dirty="0" smtClean="0"/>
              <a:t>	</a:t>
            </a:r>
            <a:r>
              <a:rPr lang="el-GR" sz="1400" dirty="0" smtClean="0">
                <a:sym typeface="Wingdings" panose="05000000000000000000" pitchFamily="2" charset="2"/>
              </a:rPr>
              <a:t> </a:t>
            </a:r>
            <a:r>
              <a:rPr lang="en-US" sz="1400" dirty="0" smtClean="0">
                <a:hlinkClick r:id="rId12"/>
              </a:rPr>
              <a:t>nthalas@uniwa.gr</a:t>
            </a:r>
            <a:endParaRPr lang="el-GR" sz="1400" dirty="0" smtClean="0"/>
          </a:p>
          <a:p>
            <a:pPr>
              <a:buAutoNum type="arabicPeriod"/>
            </a:pPr>
            <a:r>
              <a:rPr lang="el-GR" sz="1400" dirty="0" smtClean="0"/>
              <a:t>Αναστάσιος Παπαναστασίου </a:t>
            </a:r>
            <a:r>
              <a:rPr lang="en-US" sz="1400" dirty="0" smtClean="0"/>
              <a:t>	</a:t>
            </a:r>
            <a:r>
              <a:rPr lang="el-GR" sz="1400" dirty="0" smtClean="0">
                <a:sym typeface="Wingdings" panose="05000000000000000000" pitchFamily="2" charset="2"/>
              </a:rPr>
              <a:t> </a:t>
            </a:r>
            <a:r>
              <a:rPr lang="en-US" sz="1400" dirty="0" smtClean="0">
                <a:hlinkClick r:id="rId13"/>
              </a:rPr>
              <a:t>apapanasta@uniwa.gr</a:t>
            </a:r>
            <a:endParaRPr lang="el-GR" sz="1400" dirty="0" smtClean="0"/>
          </a:p>
          <a:p>
            <a:pPr>
              <a:buAutoNum type="arabicPeriod"/>
            </a:pPr>
            <a:endParaRPr lang="el-GR" sz="1400" dirty="0"/>
          </a:p>
          <a:p>
            <a:pPr marL="0" indent="0">
              <a:buNone/>
            </a:pPr>
            <a:r>
              <a:rPr lang="el-GR" sz="1400" b="1" dirty="0" smtClean="0"/>
              <a:t>Λέκτορες</a:t>
            </a:r>
            <a:r>
              <a:rPr lang="en-US" sz="1400" b="1" dirty="0" smtClean="0"/>
              <a:t>:</a:t>
            </a:r>
          </a:p>
          <a:p>
            <a:pPr>
              <a:buAutoNum type="arabicPeriod"/>
            </a:pPr>
            <a:r>
              <a:rPr lang="el-GR" sz="1400" dirty="0" smtClean="0"/>
              <a:t>Δημήτριος </a:t>
            </a:r>
            <a:r>
              <a:rPr lang="el-GR" sz="1400" dirty="0" err="1" smtClean="0"/>
              <a:t>Μπέντος</a:t>
            </a:r>
            <a:r>
              <a:rPr lang="el-GR" sz="1400" dirty="0" smtClean="0"/>
              <a:t> </a:t>
            </a:r>
            <a:r>
              <a:rPr lang="en-US" sz="1400" dirty="0" smtClean="0"/>
              <a:t>		</a:t>
            </a:r>
            <a:r>
              <a:rPr lang="el-GR" sz="1400" dirty="0" smtClean="0">
                <a:sym typeface="Wingdings" panose="05000000000000000000" pitchFamily="2" charset="2"/>
              </a:rPr>
              <a:t> </a:t>
            </a:r>
            <a:r>
              <a:rPr lang="en-US" sz="1400" dirty="0" smtClean="0">
                <a:hlinkClick r:id="rId14"/>
              </a:rPr>
              <a:t>dkbendos@uniwa.gr</a:t>
            </a:r>
            <a:endParaRPr lang="el-GR" sz="1400" dirty="0" smtClean="0"/>
          </a:p>
          <a:p>
            <a:pPr>
              <a:buAutoNum type="arabicPeriod"/>
            </a:pPr>
            <a:r>
              <a:rPr lang="el-GR" sz="1400" dirty="0" smtClean="0"/>
              <a:t>Πέτρος </a:t>
            </a:r>
            <a:r>
              <a:rPr lang="el-GR" sz="1400" dirty="0" err="1" smtClean="0"/>
              <a:t>Παπαγιώργης</a:t>
            </a:r>
            <a:r>
              <a:rPr lang="el-GR" sz="1400" dirty="0" smtClean="0"/>
              <a:t> </a:t>
            </a:r>
            <a:r>
              <a:rPr lang="en-US" sz="1400" dirty="0" smtClean="0"/>
              <a:t>	</a:t>
            </a:r>
            <a:r>
              <a:rPr lang="el-GR" sz="1400" dirty="0" smtClean="0">
                <a:sym typeface="Wingdings" panose="05000000000000000000" pitchFamily="2" charset="2"/>
              </a:rPr>
              <a:t> </a:t>
            </a:r>
            <a:r>
              <a:rPr lang="en-US" sz="1400" dirty="0" smtClean="0">
                <a:hlinkClick r:id="rId15"/>
              </a:rPr>
              <a:t>ppapagiorg@uniwa.gr</a:t>
            </a:r>
            <a:endParaRPr lang="el-GR" sz="1400" dirty="0" smtClean="0"/>
          </a:p>
          <a:p>
            <a:pPr>
              <a:buFont typeface="Arial" pitchFamily="34" charset="0"/>
              <a:buAutoNum type="arabicPeriod"/>
            </a:pPr>
            <a:r>
              <a:rPr lang="el-GR" sz="1400" dirty="0"/>
              <a:t>Μαρία </a:t>
            </a:r>
            <a:r>
              <a:rPr lang="el-GR" sz="1400" dirty="0" err="1"/>
              <a:t>Τράπαλη</a:t>
            </a:r>
            <a:r>
              <a:rPr lang="el-GR" sz="1400" dirty="0"/>
              <a:t> </a:t>
            </a:r>
            <a:r>
              <a:rPr lang="en-US" sz="1400" dirty="0" smtClean="0"/>
              <a:t>		</a:t>
            </a:r>
            <a:r>
              <a:rPr lang="el-GR" sz="1400" dirty="0" smtClean="0">
                <a:sym typeface="Wingdings" panose="05000000000000000000" pitchFamily="2" charset="2"/>
              </a:rPr>
              <a:t> </a:t>
            </a:r>
            <a:r>
              <a:rPr lang="en-US" sz="1400" dirty="0">
                <a:hlinkClick r:id="rId16"/>
              </a:rPr>
              <a:t>ymaria@uniwa.gr</a:t>
            </a:r>
            <a:endParaRPr lang="el-GR" sz="1400" dirty="0"/>
          </a:p>
          <a:p>
            <a:pPr>
              <a:buAutoNum type="arabicPeriod"/>
            </a:pPr>
            <a:endParaRPr lang="el-GR" sz="1400" dirty="0" smtClean="0"/>
          </a:p>
          <a:p>
            <a:pPr marL="514350" indent="-514350">
              <a:buAutoNum type="arabicPeriod"/>
            </a:pPr>
            <a:endParaRPr lang="en-US" dirty="0" smtClean="0"/>
          </a:p>
          <a:p>
            <a:pPr marL="0" indent="0">
              <a:buNone/>
            </a:pPr>
            <a:endParaRPr lang="el-GR" dirty="0" smtClean="0"/>
          </a:p>
          <a:p>
            <a:pPr marL="0" indent="0">
              <a:buNone/>
            </a:pPr>
            <a:endParaRPr lang="el-GR" dirty="0"/>
          </a:p>
        </p:txBody>
      </p:sp>
    </p:spTree>
    <p:extLst>
      <p:ext uri="{BB962C8B-B14F-4D97-AF65-F5344CB8AC3E}">
        <p14:creationId xmlns:p14="http://schemas.microsoft.com/office/powerpoint/2010/main" val="30889866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0" y="0"/>
            <a:ext cx="9144000" cy="6858000"/>
          </a:xfrm>
        </p:spPr>
        <p:txBody>
          <a:bodyPr/>
          <a:lstStyle/>
          <a:p>
            <a:pPr marL="0" indent="0" algn="just">
              <a:buNone/>
            </a:pPr>
            <a:r>
              <a:rPr lang="el-GR" sz="2400" dirty="0" smtClean="0"/>
              <a:t>Επιπλέον το προσωπικό του τομέα Ιατρικών Εργαστηρίων αποτελείται</a:t>
            </a:r>
            <a:r>
              <a:rPr lang="en-US" sz="2400" dirty="0" smtClean="0"/>
              <a:t> </a:t>
            </a:r>
            <a:r>
              <a:rPr lang="el-GR" sz="2400" dirty="0" smtClean="0"/>
              <a:t>από τα κάτωθι </a:t>
            </a:r>
            <a:r>
              <a:rPr lang="el-GR" sz="2400" b="1" dirty="0" smtClean="0"/>
              <a:t>εργαστηριακά μέλη </a:t>
            </a:r>
            <a:r>
              <a:rPr lang="el-GR" sz="2400" dirty="0" smtClean="0"/>
              <a:t>που</a:t>
            </a:r>
            <a:r>
              <a:rPr lang="en-US" sz="2400" dirty="0" smtClean="0"/>
              <a:t> </a:t>
            </a:r>
            <a:r>
              <a:rPr lang="el-GR" sz="2400" dirty="0" smtClean="0"/>
              <a:t>συνεισφέρουν επικουρικά </a:t>
            </a:r>
            <a:r>
              <a:rPr lang="el-GR" sz="2400" dirty="0"/>
              <a:t>σ</a:t>
            </a:r>
            <a:r>
              <a:rPr lang="el-GR" sz="2400" dirty="0" smtClean="0"/>
              <a:t>το έργο των καθηγητών</a:t>
            </a:r>
            <a:r>
              <a:rPr lang="en-US" sz="2400" dirty="0" smtClean="0"/>
              <a:t>:</a:t>
            </a:r>
          </a:p>
          <a:p>
            <a:pPr marL="0" indent="0">
              <a:buNone/>
            </a:pPr>
            <a:endParaRPr lang="en-US" sz="2400" dirty="0" smtClean="0"/>
          </a:p>
          <a:p>
            <a:pPr>
              <a:buFont typeface="Wingdings" panose="05000000000000000000" pitchFamily="2" charset="2"/>
              <a:buChar char="v"/>
            </a:pPr>
            <a:r>
              <a:rPr lang="el-GR" sz="2400" b="1" dirty="0" smtClean="0"/>
              <a:t>Εργαστηριακό Διδακτικό Προσωπικό (ΕΔΙΠ)</a:t>
            </a:r>
          </a:p>
          <a:p>
            <a:pPr marL="514350" indent="-514350">
              <a:buAutoNum type="arabicPeriod"/>
            </a:pPr>
            <a:r>
              <a:rPr lang="el-GR" sz="2400" dirty="0" smtClean="0"/>
              <a:t>Δέσποινα </a:t>
            </a:r>
            <a:r>
              <a:rPr lang="el-GR" sz="2400" dirty="0" err="1" smtClean="0"/>
              <a:t>Ντέσου</a:t>
            </a:r>
            <a:r>
              <a:rPr lang="el-GR" sz="2400" dirty="0" smtClean="0"/>
              <a:t> </a:t>
            </a:r>
            <a:r>
              <a:rPr lang="el-GR" sz="2400" dirty="0" smtClean="0">
                <a:sym typeface="Wingdings" panose="05000000000000000000" pitchFamily="2" charset="2"/>
              </a:rPr>
              <a:t> </a:t>
            </a:r>
            <a:r>
              <a:rPr lang="en-US" sz="2400" dirty="0" smtClean="0">
                <a:hlinkClick r:id="rId2"/>
              </a:rPr>
              <a:t>dessou@uniwa.gr</a:t>
            </a:r>
            <a:endParaRPr lang="el-GR" sz="2400" dirty="0" smtClean="0"/>
          </a:p>
          <a:p>
            <a:pPr marL="514350" indent="-514350">
              <a:buAutoNum type="arabicPeriod"/>
            </a:pPr>
            <a:r>
              <a:rPr lang="el-GR" sz="2400" dirty="0" smtClean="0"/>
              <a:t>Βαρβάρα </a:t>
            </a:r>
            <a:r>
              <a:rPr lang="el-GR" sz="2400" dirty="0" err="1" smtClean="0"/>
              <a:t>Σοπίδου</a:t>
            </a:r>
            <a:r>
              <a:rPr lang="el-GR" sz="2400" dirty="0" smtClean="0"/>
              <a:t> </a:t>
            </a:r>
            <a:r>
              <a:rPr lang="el-GR" sz="2400" dirty="0" smtClean="0">
                <a:sym typeface="Wingdings" panose="05000000000000000000" pitchFamily="2" charset="2"/>
              </a:rPr>
              <a:t> </a:t>
            </a:r>
            <a:r>
              <a:rPr lang="en-US" sz="2400" dirty="0" smtClean="0">
                <a:hlinkClick r:id="rId3"/>
              </a:rPr>
              <a:t>vsopidou@uniwa.gr</a:t>
            </a:r>
            <a:endParaRPr lang="el-GR" sz="2400" dirty="0" smtClean="0"/>
          </a:p>
          <a:p>
            <a:pPr marL="0" indent="0">
              <a:buNone/>
            </a:pPr>
            <a:endParaRPr lang="el-GR" sz="2400" dirty="0"/>
          </a:p>
          <a:p>
            <a:pPr>
              <a:buFont typeface="Wingdings" panose="05000000000000000000" pitchFamily="2" charset="2"/>
              <a:buChar char="v"/>
            </a:pPr>
            <a:r>
              <a:rPr lang="el-GR" sz="2400" dirty="0"/>
              <a:t> </a:t>
            </a:r>
            <a:r>
              <a:rPr lang="el-GR" sz="2400" b="1" dirty="0" smtClean="0"/>
              <a:t>Ειδικό Τεχνικό Εργαστηριακό Προσωπικό (ΕΤΕΠ)</a:t>
            </a:r>
          </a:p>
          <a:p>
            <a:pPr marL="514350" indent="-514350">
              <a:buFont typeface="Arial" pitchFamily="34" charset="0"/>
              <a:buAutoNum type="arabicPeriod"/>
            </a:pPr>
            <a:r>
              <a:rPr lang="el-GR" sz="2400" dirty="0" smtClean="0"/>
              <a:t>Χαρίκλεια </a:t>
            </a:r>
            <a:r>
              <a:rPr lang="el-GR" sz="2400" dirty="0" err="1" smtClean="0"/>
              <a:t>Απλακίδη</a:t>
            </a:r>
            <a:r>
              <a:rPr lang="el-GR" sz="2400" dirty="0" smtClean="0"/>
              <a:t> </a:t>
            </a:r>
            <a:r>
              <a:rPr lang="el-GR" sz="2400" dirty="0" smtClean="0">
                <a:sym typeface="Wingdings" panose="05000000000000000000" pitchFamily="2" charset="2"/>
              </a:rPr>
              <a:t> </a:t>
            </a:r>
            <a:r>
              <a:rPr lang="en-US" sz="2400" dirty="0" smtClean="0">
                <a:hlinkClick r:id="rId4"/>
              </a:rPr>
              <a:t>xaplak@teiath.gr</a:t>
            </a:r>
            <a:endParaRPr lang="el-GR" sz="2400" dirty="0"/>
          </a:p>
          <a:p>
            <a:pPr marL="514350" indent="-514350">
              <a:buAutoNum type="arabicPeriod"/>
            </a:pPr>
            <a:r>
              <a:rPr lang="el-GR" sz="2400" dirty="0" smtClean="0"/>
              <a:t>Σπυριδούλα </a:t>
            </a:r>
            <a:r>
              <a:rPr lang="el-GR" sz="2400" dirty="0" err="1" smtClean="0"/>
              <a:t>Μπρατάκου</a:t>
            </a:r>
            <a:r>
              <a:rPr lang="el-GR" sz="2400" dirty="0" smtClean="0"/>
              <a:t> </a:t>
            </a:r>
            <a:r>
              <a:rPr lang="el-GR" sz="2400" dirty="0" smtClean="0">
                <a:sym typeface="Wingdings" panose="05000000000000000000" pitchFamily="2" charset="2"/>
              </a:rPr>
              <a:t> </a:t>
            </a:r>
            <a:r>
              <a:rPr lang="en-US" sz="2400" dirty="0" smtClean="0">
                <a:sym typeface="Wingdings" panose="05000000000000000000" pitchFamily="2" charset="2"/>
                <a:hlinkClick r:id="rId5"/>
              </a:rPr>
              <a:t>spbrat@uniwa.gr</a:t>
            </a:r>
            <a:endParaRPr lang="el-GR" sz="2400" dirty="0" smtClean="0"/>
          </a:p>
          <a:p>
            <a:pPr marL="514350" indent="-514350">
              <a:buAutoNum type="arabicPeriod"/>
            </a:pPr>
            <a:r>
              <a:rPr lang="el-GR" sz="2400" dirty="0" smtClean="0"/>
              <a:t>Σπύρος</a:t>
            </a:r>
            <a:r>
              <a:rPr lang="en-US" sz="2400" dirty="0" smtClean="0"/>
              <a:t> </a:t>
            </a:r>
            <a:r>
              <a:rPr lang="el-GR" sz="2400" dirty="0" smtClean="0"/>
              <a:t>Παναγιώτου </a:t>
            </a:r>
            <a:r>
              <a:rPr lang="el-GR" sz="2400" dirty="0" smtClean="0">
                <a:sym typeface="Wingdings" panose="05000000000000000000" pitchFamily="2" charset="2"/>
              </a:rPr>
              <a:t> </a:t>
            </a:r>
            <a:r>
              <a:rPr lang="en-US" sz="2400" dirty="0" smtClean="0">
                <a:sym typeface="Wingdings" panose="05000000000000000000" pitchFamily="2" charset="2"/>
                <a:hlinkClick r:id="rId6"/>
              </a:rPr>
              <a:t>spanagiotou@uniwa.gr</a:t>
            </a:r>
            <a:endParaRPr lang="el-GR" sz="2400" dirty="0" smtClean="0">
              <a:sym typeface="Wingdings" panose="05000000000000000000" pitchFamily="2" charset="2"/>
            </a:endParaRPr>
          </a:p>
          <a:p>
            <a:pPr marL="0" indent="0">
              <a:buNone/>
            </a:pPr>
            <a:endParaRPr lang="el-GR" sz="2400" dirty="0" smtClean="0"/>
          </a:p>
          <a:p>
            <a:pPr marL="0" indent="0">
              <a:buNone/>
            </a:pPr>
            <a:endParaRPr lang="el-GR" dirty="0"/>
          </a:p>
          <a:p>
            <a:pPr marL="0" indent="0">
              <a:buNone/>
            </a:pPr>
            <a:endParaRPr lang="el-GR" dirty="0" smtClean="0"/>
          </a:p>
          <a:p>
            <a:pPr marL="0" indent="0">
              <a:buNone/>
            </a:pPr>
            <a:endParaRPr lang="el-GR" dirty="0"/>
          </a:p>
        </p:txBody>
      </p:sp>
    </p:spTree>
    <p:extLst>
      <p:ext uri="{BB962C8B-B14F-4D97-AF65-F5344CB8AC3E}">
        <p14:creationId xmlns:p14="http://schemas.microsoft.com/office/powerpoint/2010/main" val="27204054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0" y="0"/>
            <a:ext cx="9144000" cy="6858000"/>
          </a:xfrm>
        </p:spPr>
        <p:txBody>
          <a:bodyPr>
            <a:normAutofit fontScale="85000" lnSpcReduction="20000"/>
          </a:bodyPr>
          <a:lstStyle/>
          <a:p>
            <a:pPr marL="0" indent="0" algn="just">
              <a:buNone/>
            </a:pPr>
            <a:endParaRPr lang="el-GR" sz="2800" dirty="0" smtClean="0"/>
          </a:p>
          <a:p>
            <a:pPr marL="0" indent="0" algn="just">
              <a:buNone/>
            </a:pPr>
            <a:endParaRPr lang="el-GR" sz="2800" dirty="0"/>
          </a:p>
          <a:p>
            <a:pPr marL="0" indent="0" algn="just">
              <a:buNone/>
            </a:pPr>
            <a:endParaRPr lang="el-GR" sz="2800" dirty="0" smtClean="0"/>
          </a:p>
          <a:p>
            <a:pPr marL="0" indent="0" algn="just">
              <a:buNone/>
            </a:pPr>
            <a:endParaRPr lang="el-GR" sz="2800" dirty="0" smtClean="0"/>
          </a:p>
          <a:p>
            <a:pPr marL="0" indent="0" algn="just">
              <a:buNone/>
            </a:pPr>
            <a:endParaRPr lang="el-GR" sz="3000" dirty="0" smtClean="0"/>
          </a:p>
          <a:p>
            <a:pPr marL="0" indent="0" algn="just">
              <a:buNone/>
            </a:pPr>
            <a:r>
              <a:rPr lang="el-GR" sz="3000" dirty="0" smtClean="0"/>
              <a:t>Θα ήθελα κλείνοντας να σας ευχαριστήσω για την συμμετοχή σας, εύχομαι να αποκομίσετε στο μέγιστο τα οφέλη της Πανεπιστημιακής φοίτησης στους χώρους μας. Θα βρίσκομαι</a:t>
            </a:r>
            <a:r>
              <a:rPr lang="en-US" sz="3000" dirty="0" smtClean="0"/>
              <a:t> </a:t>
            </a:r>
            <a:r>
              <a:rPr lang="el-GR" sz="3000" dirty="0" smtClean="0"/>
              <a:t>δίπλα σας και είμαι σίγουρος ότι θα φανείτε αντάξιοι και τιμητές του ρόλου σας ως αποδέκτες της υψηλής μόρφωσης που θα είμαστε σε θέση όλοι μας να σας παρέχουμε. Ο τομέας μας θα φανεί πρωτοπόρος στο κάλεσμα των καιρών καθότι μοιραία συγκροτεί και συνδράμει το πολυτιμότερο αγαθό, που μας στοιχειοθετεί ως ανθρώπινη οντότητα, την Υγεία.</a:t>
            </a:r>
          </a:p>
          <a:p>
            <a:pPr marL="0" indent="0" algn="just">
              <a:buNone/>
            </a:pPr>
            <a:endParaRPr lang="el-GR" sz="2800" dirty="0"/>
          </a:p>
          <a:p>
            <a:pPr marL="0" indent="0" algn="ctr">
              <a:buNone/>
            </a:pPr>
            <a:r>
              <a:rPr lang="el-GR" sz="2600" dirty="0" smtClean="0"/>
              <a:t>Με εκτίμηση</a:t>
            </a:r>
          </a:p>
          <a:p>
            <a:pPr marL="0" indent="0" algn="ctr">
              <a:buNone/>
            </a:pPr>
            <a:r>
              <a:rPr lang="el-GR" sz="2600" b="1" dirty="0" smtClean="0"/>
              <a:t>Κωνσταντίνος Νίνος</a:t>
            </a:r>
          </a:p>
          <a:p>
            <a:pPr marL="0" indent="0" algn="ctr">
              <a:buNone/>
            </a:pPr>
            <a:r>
              <a:rPr lang="el-GR" sz="2600" b="1" dirty="0" smtClean="0"/>
              <a:t>Διευθυντής τομέα Ιατρικών Εργαστηρίων</a:t>
            </a:r>
          </a:p>
          <a:p>
            <a:pPr marL="0" indent="0" algn="just">
              <a:buNone/>
            </a:pPr>
            <a:endParaRPr lang="el-GR" dirty="0" smtClean="0"/>
          </a:p>
          <a:p>
            <a:pPr marL="0" indent="0">
              <a:buNone/>
            </a:pPr>
            <a:endParaRPr lang="el-GR" dirty="0"/>
          </a:p>
          <a:p>
            <a:pPr marL="0" indent="0">
              <a:buNone/>
            </a:pPr>
            <a:endParaRPr lang="el-GR" dirty="0"/>
          </a:p>
        </p:txBody>
      </p:sp>
      <p:pic>
        <p:nvPicPr>
          <p:cNvPr id="5" name="Εικόνα 4"/>
          <p:cNvPicPr>
            <a:picLocks noChangeAspect="1"/>
          </p:cNvPicPr>
          <p:nvPr/>
        </p:nvPicPr>
        <p:blipFill>
          <a:blip r:embed="rId2"/>
          <a:stretch>
            <a:fillRect/>
          </a:stretch>
        </p:blipFill>
        <p:spPr>
          <a:xfrm>
            <a:off x="3650715" y="0"/>
            <a:ext cx="1842569" cy="1842569"/>
          </a:xfrm>
          <a:prstGeom prst="rect">
            <a:avLst/>
          </a:prstGeom>
        </p:spPr>
      </p:pic>
    </p:spTree>
    <p:extLst>
      <p:ext uri="{BB962C8B-B14F-4D97-AF65-F5344CB8AC3E}">
        <p14:creationId xmlns:p14="http://schemas.microsoft.com/office/powerpoint/2010/main" val="26468925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04664"/>
          </a:xfrm>
        </p:spPr>
        <p:txBody>
          <a:bodyPr>
            <a:normAutofit fontScale="90000"/>
          </a:bodyPr>
          <a:lstStyle/>
          <a:p>
            <a:r>
              <a:rPr lang="el-GR" b="1" dirty="0" smtClean="0"/>
              <a:t/>
            </a:r>
            <a:br>
              <a:rPr lang="el-GR" b="1" dirty="0" smtClean="0"/>
            </a:br>
            <a:r>
              <a:rPr lang="el-GR" sz="3100" b="1" dirty="0" smtClean="0"/>
              <a:t>Κατεύθυνση Ιατρικών Εργαστηρίων</a:t>
            </a:r>
            <a:r>
              <a:rPr lang="en-US" sz="3100" dirty="0"/>
              <a:t/>
            </a:r>
            <a:br>
              <a:rPr lang="en-US" sz="3100" dirty="0"/>
            </a:br>
            <a:endParaRPr lang="en-US" sz="3100" dirty="0"/>
          </a:p>
        </p:txBody>
      </p:sp>
      <p:sp>
        <p:nvSpPr>
          <p:cNvPr id="3" name="Content Placeholder 2"/>
          <p:cNvSpPr>
            <a:spLocks noGrp="1"/>
          </p:cNvSpPr>
          <p:nvPr>
            <p:ph idx="1"/>
          </p:nvPr>
        </p:nvSpPr>
        <p:spPr>
          <a:xfrm>
            <a:off x="1" y="548680"/>
            <a:ext cx="9143999" cy="6309321"/>
          </a:xfrm>
        </p:spPr>
        <p:txBody>
          <a:bodyPr>
            <a:noAutofit/>
          </a:bodyPr>
          <a:lstStyle/>
          <a:p>
            <a:pPr algn="just"/>
            <a:r>
              <a:rPr lang="el-GR" sz="1300" dirty="0"/>
              <a:t>Η ακαδημαϊκή κοινότητα του </a:t>
            </a:r>
            <a:r>
              <a:rPr lang="el-GR" sz="1300" dirty="0" smtClean="0"/>
              <a:t>Τμήματος</a:t>
            </a:r>
            <a:r>
              <a:rPr lang="en-US" sz="1300" dirty="0"/>
              <a:t> </a:t>
            </a:r>
            <a:r>
              <a:rPr lang="el-GR" sz="1300" dirty="0" smtClean="0"/>
              <a:t>Βιοϊατρικών Επιστημών του Πανεπιστημίου Δυτικής Αττικής σας </a:t>
            </a:r>
            <a:r>
              <a:rPr lang="el-GR" sz="1300" dirty="0"/>
              <a:t>υποδέχεται και </a:t>
            </a:r>
            <a:r>
              <a:rPr lang="el-GR" sz="1300" dirty="0" smtClean="0"/>
              <a:t>σας καλωσορίζει </a:t>
            </a:r>
            <a:r>
              <a:rPr lang="el-GR" sz="1300" dirty="0"/>
              <a:t>με ιδιαίτερη χαρά και αίσθημα ευθύνης.</a:t>
            </a:r>
          </a:p>
          <a:p>
            <a:pPr algn="just"/>
            <a:r>
              <a:rPr lang="el-GR" sz="1300" dirty="0"/>
              <a:t>Η χαρά μας πηγάζει από την σπουδαία επιτυχία σας και την επιλογή σας να ενταχθείτε σε ένα από τα καλύτερα τμήματα ανώτατης εκπαίδευσης </a:t>
            </a:r>
            <a:r>
              <a:rPr lang="el-GR" sz="1300" dirty="0" smtClean="0"/>
              <a:t>του Πανεπιστημίου μας. </a:t>
            </a:r>
            <a:r>
              <a:rPr lang="el-GR" sz="1300" dirty="0"/>
              <a:t>Η επιτυχία αυτή είναι αποτέλεσμα κοπιώδους προσπάθειας, τόσο δικής σας, όσο και των οικογενειών σας. Η ευθύνη μας προκύπτει από τη δέσμευση να ανταποκριθούμε στις προσδοκίες σας για υψηλού επιπέδου </a:t>
            </a:r>
            <a:r>
              <a:rPr lang="el-GR" sz="1300" dirty="0" smtClean="0"/>
              <a:t>εκπαίδευση, συμβάλλοντας </a:t>
            </a:r>
            <a:r>
              <a:rPr lang="el-GR" sz="1300" dirty="0"/>
              <a:t>με το έργο μας στην επίτευξη των ακαδημαϊκών και επαγγελματικών στόχων σας</a:t>
            </a:r>
            <a:r>
              <a:rPr lang="el-GR" sz="1300" dirty="0" smtClean="0"/>
              <a:t>.</a:t>
            </a:r>
            <a:endParaRPr lang="el-GR" sz="1300" dirty="0"/>
          </a:p>
          <a:p>
            <a:pPr algn="just"/>
            <a:r>
              <a:rPr lang="el-GR" sz="1300" dirty="0"/>
              <a:t>Ένας από τους κύριους στόχους του Τμήματος είναι η παροχή υψηλής ποιότητας εκπαίδευσης και η προετοιμασία άρτια καταρτισμένων </a:t>
            </a:r>
            <a:r>
              <a:rPr lang="el-GR" sz="1300" dirty="0" smtClean="0"/>
              <a:t>αποφοίτων Ιατρικών Εργαστηρίων, </a:t>
            </a:r>
            <a:r>
              <a:rPr lang="el-GR" sz="1300" dirty="0"/>
              <a:t>καθιστώντας τους ικανούς να στελεχώνουν ποικίλους παραγωγικούς, ερευνητικούς, εκπαιδευτικούς ή διοικητικούς φορείς.</a:t>
            </a:r>
          </a:p>
          <a:p>
            <a:pPr algn="just"/>
            <a:r>
              <a:rPr lang="el-GR" sz="1300" dirty="0"/>
              <a:t>Το πρόγραμμα σπουδών του Τμήματος οδηγεί σε </a:t>
            </a:r>
            <a:r>
              <a:rPr lang="el-GR" sz="1300" dirty="0" smtClean="0"/>
              <a:t>ενιαίο τετραετή τίτλο σπουδών.</a:t>
            </a:r>
            <a:r>
              <a:rPr lang="el-GR" sz="1300" dirty="0"/>
              <a:t> </a:t>
            </a:r>
            <a:r>
              <a:rPr lang="el-GR" sz="1300" dirty="0" smtClean="0"/>
              <a:t>Με </a:t>
            </a:r>
            <a:r>
              <a:rPr lang="el-GR" sz="1300" dirty="0"/>
              <a:t>τον βασικό κύκλο σπουδών, που καλύπτει </a:t>
            </a:r>
            <a:r>
              <a:rPr lang="el-GR" sz="1300" b="1" dirty="0"/>
              <a:t>τα </a:t>
            </a:r>
            <a:r>
              <a:rPr lang="el-GR" sz="1300" b="1" dirty="0" smtClean="0"/>
              <a:t>πρώτα 3 εξάμηνα</a:t>
            </a:r>
            <a:r>
              <a:rPr lang="el-GR" sz="1300" dirty="0"/>
              <a:t>, ολοκληρώνεται η εισαγωγή των </a:t>
            </a:r>
            <a:r>
              <a:rPr lang="el-GR" sz="1300" dirty="0" smtClean="0"/>
              <a:t>φοιτητών στις </a:t>
            </a:r>
            <a:r>
              <a:rPr lang="el-GR" sz="1300" dirty="0"/>
              <a:t>βασικές έννοιες, αρχές και γνώσεις της επιστήμης </a:t>
            </a:r>
            <a:r>
              <a:rPr lang="el-GR" sz="1300" dirty="0" smtClean="0"/>
              <a:t>με μαθήματα όπως </a:t>
            </a:r>
            <a:r>
              <a:rPr lang="el-GR" sz="1300" b="1" dirty="0" smtClean="0"/>
              <a:t>Ανατομική</a:t>
            </a:r>
            <a:r>
              <a:rPr lang="el-GR" sz="1300" dirty="0" smtClean="0"/>
              <a:t>, </a:t>
            </a:r>
            <a:r>
              <a:rPr lang="el-GR" sz="1300" b="1" dirty="0" smtClean="0"/>
              <a:t>Βιοφυσική</a:t>
            </a:r>
            <a:r>
              <a:rPr lang="el-GR" sz="1300" dirty="0" smtClean="0"/>
              <a:t>, </a:t>
            </a:r>
            <a:r>
              <a:rPr lang="el-GR" sz="1300" b="1" dirty="0" smtClean="0"/>
              <a:t>Πληροφορική Βιοϊατρικών Επιστημών</a:t>
            </a:r>
            <a:r>
              <a:rPr lang="el-GR" sz="1300" dirty="0" smtClean="0"/>
              <a:t>, </a:t>
            </a:r>
            <a:r>
              <a:rPr lang="el-GR" sz="1300" b="1" dirty="0" smtClean="0"/>
              <a:t>Φυσιολογία</a:t>
            </a:r>
            <a:r>
              <a:rPr lang="el-GR" sz="1300" dirty="0" smtClean="0"/>
              <a:t>, </a:t>
            </a:r>
            <a:r>
              <a:rPr lang="el-GR" sz="1300" b="1" dirty="0" smtClean="0"/>
              <a:t>Βιοχημεία</a:t>
            </a:r>
            <a:r>
              <a:rPr lang="el-GR" sz="1300" dirty="0" smtClean="0"/>
              <a:t>, </a:t>
            </a:r>
            <a:r>
              <a:rPr lang="el-GR" sz="1300" b="1" dirty="0" smtClean="0"/>
              <a:t>Βιοστατιστική</a:t>
            </a:r>
            <a:r>
              <a:rPr lang="el-GR" sz="1300" dirty="0" smtClean="0"/>
              <a:t>, </a:t>
            </a:r>
            <a:r>
              <a:rPr lang="el-GR" sz="1300" b="1" dirty="0" smtClean="0"/>
              <a:t>Φαρμακολογία</a:t>
            </a:r>
            <a:r>
              <a:rPr lang="el-GR" sz="1300" dirty="0" smtClean="0"/>
              <a:t>, </a:t>
            </a:r>
            <a:r>
              <a:rPr lang="el-GR" sz="1300" b="1" dirty="0" smtClean="0"/>
              <a:t>Πρώτες Βοήθειες</a:t>
            </a:r>
            <a:r>
              <a:rPr lang="el-GR" sz="1300" dirty="0" smtClean="0"/>
              <a:t>, </a:t>
            </a:r>
            <a:r>
              <a:rPr lang="el-GR" sz="1300" b="1" dirty="0" smtClean="0"/>
              <a:t>Γενική Μικροβιολογία </a:t>
            </a:r>
            <a:r>
              <a:rPr lang="el-GR" sz="1300" dirty="0" smtClean="0"/>
              <a:t>κ.α. </a:t>
            </a:r>
            <a:r>
              <a:rPr lang="el-GR" sz="1300" b="1" dirty="0"/>
              <a:t>Στα επόμενα </a:t>
            </a:r>
            <a:r>
              <a:rPr lang="el-GR" sz="1300" b="1" dirty="0" smtClean="0"/>
              <a:t>εξάμηνα </a:t>
            </a:r>
            <a:r>
              <a:rPr lang="en-US" sz="1300" dirty="0" smtClean="0"/>
              <a:t>(</a:t>
            </a:r>
            <a:r>
              <a:rPr lang="el-GR" sz="1300" b="1" dirty="0" smtClean="0"/>
              <a:t>4</a:t>
            </a:r>
            <a:r>
              <a:rPr lang="el-GR" sz="1300" b="1" baseline="30000" dirty="0" smtClean="0"/>
              <a:t>ο</a:t>
            </a:r>
            <a:r>
              <a:rPr lang="el-GR" sz="1300" dirty="0" smtClean="0"/>
              <a:t> και άνω</a:t>
            </a:r>
            <a:r>
              <a:rPr lang="en-US" sz="1300" dirty="0" smtClean="0"/>
              <a:t>)</a:t>
            </a:r>
            <a:r>
              <a:rPr lang="el-GR" sz="1300" dirty="0" smtClean="0"/>
              <a:t>, </a:t>
            </a:r>
            <a:r>
              <a:rPr lang="el-GR" sz="1300" dirty="0"/>
              <a:t>προσφέρονται πιο </a:t>
            </a:r>
            <a:r>
              <a:rPr lang="el-GR" sz="1300" dirty="0" smtClean="0"/>
              <a:t>εξειδικευμένες γνώσεις </a:t>
            </a:r>
            <a:r>
              <a:rPr lang="el-GR" sz="1300" dirty="0"/>
              <a:t>μέσα </a:t>
            </a:r>
            <a:r>
              <a:rPr lang="el-GR" sz="1300" dirty="0" smtClean="0"/>
              <a:t>από μαθήματα σπουδών όπως: </a:t>
            </a:r>
            <a:r>
              <a:rPr lang="el-GR" sz="1300" b="1" dirty="0" smtClean="0"/>
              <a:t>Μοριακή Βιολογία</a:t>
            </a:r>
            <a:r>
              <a:rPr lang="el-GR" sz="1300" dirty="0" smtClean="0"/>
              <a:t>, </a:t>
            </a:r>
            <a:r>
              <a:rPr lang="el-GR" sz="1300" b="1" dirty="0" smtClean="0"/>
              <a:t>Γενική Ιστολογία</a:t>
            </a:r>
            <a:r>
              <a:rPr lang="el-GR" sz="1300" dirty="0" smtClean="0"/>
              <a:t>, </a:t>
            </a:r>
            <a:r>
              <a:rPr lang="el-GR" sz="1300" b="1" dirty="0" smtClean="0"/>
              <a:t>Λήψεις βιολογικών δειγμάτων</a:t>
            </a:r>
            <a:r>
              <a:rPr lang="el-GR" sz="1300" dirty="0" smtClean="0"/>
              <a:t>, </a:t>
            </a:r>
            <a:r>
              <a:rPr lang="el-GR" sz="1300" b="1" dirty="0" smtClean="0"/>
              <a:t>Αιματολογία</a:t>
            </a:r>
            <a:r>
              <a:rPr lang="el-GR" sz="1300" dirty="0" smtClean="0"/>
              <a:t>, </a:t>
            </a:r>
            <a:r>
              <a:rPr lang="el-GR" sz="1300" b="1" dirty="0" smtClean="0"/>
              <a:t>Κλινική Χημεία</a:t>
            </a:r>
            <a:r>
              <a:rPr lang="el-GR" sz="1300" dirty="0" smtClean="0"/>
              <a:t>, </a:t>
            </a:r>
            <a:r>
              <a:rPr lang="el-GR" sz="1300" b="1" dirty="0" smtClean="0"/>
              <a:t>Κλινική Μικροβιολογία</a:t>
            </a:r>
            <a:r>
              <a:rPr lang="el-GR" sz="1300" dirty="0" smtClean="0"/>
              <a:t>, </a:t>
            </a:r>
            <a:r>
              <a:rPr lang="el-GR" sz="1300" b="1" dirty="0" smtClean="0"/>
              <a:t>Μυκητολογία</a:t>
            </a:r>
            <a:r>
              <a:rPr lang="el-GR" sz="1300" dirty="0" smtClean="0"/>
              <a:t>, </a:t>
            </a:r>
            <a:r>
              <a:rPr lang="el-GR" sz="1300" b="1" dirty="0" smtClean="0"/>
              <a:t>Παθολογική Ανατομική </a:t>
            </a:r>
            <a:r>
              <a:rPr lang="el-GR" sz="1300" dirty="0" smtClean="0"/>
              <a:t>κ.α. Στο </a:t>
            </a:r>
            <a:r>
              <a:rPr lang="el-GR" sz="1300" b="1" dirty="0" smtClean="0"/>
              <a:t>8</a:t>
            </a:r>
            <a:r>
              <a:rPr lang="el-GR" sz="1300" b="1" baseline="30000" dirty="0" smtClean="0"/>
              <a:t>ο</a:t>
            </a:r>
            <a:r>
              <a:rPr lang="el-GR" sz="1300" dirty="0"/>
              <a:t> </a:t>
            </a:r>
            <a:r>
              <a:rPr lang="el-GR" sz="1300" dirty="0" smtClean="0"/>
              <a:t>και </a:t>
            </a:r>
            <a:r>
              <a:rPr lang="el-GR" sz="1300" dirty="0"/>
              <a:t>τελευταίο </a:t>
            </a:r>
            <a:r>
              <a:rPr lang="el-GR" sz="1300" dirty="0" smtClean="0"/>
              <a:t>εξάμηνο σπουδών </a:t>
            </a:r>
            <a:r>
              <a:rPr lang="el-GR" sz="1300" dirty="0"/>
              <a:t>τους, οι φοιτητές εκπονούν τη </a:t>
            </a:r>
            <a:r>
              <a:rPr lang="el-GR" sz="1300" b="1" dirty="0"/>
              <a:t>διπλωματική τους </a:t>
            </a:r>
            <a:r>
              <a:rPr lang="el-GR" sz="1300" b="1" dirty="0" smtClean="0"/>
              <a:t>εργασία </a:t>
            </a:r>
            <a:r>
              <a:rPr lang="el-GR" sz="1300" dirty="0" smtClean="0"/>
              <a:t>καθώς και την </a:t>
            </a:r>
            <a:r>
              <a:rPr lang="el-GR" sz="1300" b="1" dirty="0" smtClean="0"/>
              <a:t>πρακτική άσκηση</a:t>
            </a:r>
            <a:r>
              <a:rPr lang="el-GR" sz="1300" dirty="0" smtClean="0"/>
              <a:t>.</a:t>
            </a:r>
            <a:endParaRPr lang="el-GR" sz="1300" dirty="0"/>
          </a:p>
          <a:p>
            <a:pPr algn="just"/>
            <a:r>
              <a:rPr lang="el-GR" sz="1300" dirty="0"/>
              <a:t>Η εισαγωγή στο Πανεπιστήμιο αποτελεί ορόσημο, καθώς σηματοδοτεί τη μετάβαση από τη μαθητική στη φοιτητική ζωή. Το πεδίο δράσης επεκτείνεται. Νέες προκλήσεις </a:t>
            </a:r>
            <a:r>
              <a:rPr lang="el-GR" sz="1300" dirty="0" smtClean="0"/>
              <a:t>προβάλλουν</a:t>
            </a:r>
            <a:r>
              <a:rPr lang="el-GR" sz="1300" dirty="0"/>
              <a:t>. Καινούργια οράματα σχηματοποιούνται. Οι στόχοι επαναπροσδιορίζονται. Πρόσθετες ευθύνες σάς αναλογούν.</a:t>
            </a:r>
          </a:p>
          <a:p>
            <a:pPr algn="just"/>
            <a:r>
              <a:rPr lang="el-GR" sz="1300" dirty="0"/>
              <a:t>Στη διάρκεια της φοιτητικής σας πορείας, καλείστε να διευρύνετε τις γνώσεις και τις δεξιότητές σας, καλλιεργώντας, παράλληλα, την κριτική σκέψη και τον ορθό λόγο. Η φοιτητική ζωή, ωστόσο, δεν περιορίζεται στην εκπαιδευτική διαδικασία, αλλά περιλαμβάνει και την ενεργό συμμετοχή στις πολιτιστικές, κοινωνικές, εθελοντικές και πολιτικές δράσεις της ακαδημαϊκής κοινότητας. Εξάλλου, με τη συμμετοχή στα κοινά αναπτύσσονται πολυσχιδείς προσωπικότητες, ικανές να ανταποκρίνονται στις απαιτήσεις του σήμερα, να παράγουν νέες ιδέες, να χαράζουν καινοτόμες </a:t>
            </a:r>
            <a:r>
              <a:rPr lang="el-GR" sz="1300" dirty="0" smtClean="0"/>
              <a:t>πορείες ανάπτυξης </a:t>
            </a:r>
            <a:r>
              <a:rPr lang="el-GR" sz="1300" dirty="0"/>
              <a:t>και, τελικά, να διαμορφώνουν το μέλλον.</a:t>
            </a:r>
          </a:p>
          <a:p>
            <a:pPr algn="just"/>
            <a:r>
              <a:rPr lang="el-GR" sz="1300" dirty="0"/>
              <a:t>Αγαπητές και αγαπητοί πρωτοετείς, μέχρι σήμερα σας απέδιδαν τον χαρακτηρισμό </a:t>
            </a:r>
            <a:r>
              <a:rPr lang="el-GR" sz="1300" dirty="0" smtClean="0"/>
              <a:t>«μαθητές</a:t>
            </a:r>
            <a:r>
              <a:rPr lang="el-GR" sz="1300" dirty="0"/>
              <a:t>». Τώρα, σας καλούμε να γίνετε όχι μόνο </a:t>
            </a:r>
            <a:r>
              <a:rPr lang="el-GR" sz="1300" dirty="0" smtClean="0"/>
              <a:t>«φοιτητές</a:t>
            </a:r>
            <a:r>
              <a:rPr lang="el-GR" sz="1300" dirty="0"/>
              <a:t>», αλλά και «καλοί συμφοιτητές». Εξάλλου, η πραγματικότητα που βιώνουμε αποδεικνύει, διαρκώς και εμφατικά, ότι η κοινωνική πρόοδος και η ευημερία </a:t>
            </a:r>
            <a:r>
              <a:rPr lang="el-GR" sz="1300" dirty="0" smtClean="0"/>
              <a:t>απαιτούν την αλληλεγγύη και τη συνέργεια</a:t>
            </a:r>
            <a:r>
              <a:rPr lang="el-GR" sz="1300" dirty="0"/>
              <a:t>.</a:t>
            </a:r>
          </a:p>
          <a:p>
            <a:pPr algn="just"/>
            <a:r>
              <a:rPr lang="el-GR" sz="1300" dirty="0"/>
              <a:t>Σας </a:t>
            </a:r>
            <a:r>
              <a:rPr lang="el-GR" sz="1300" dirty="0" smtClean="0"/>
              <a:t>ευχόμαστε ένα </a:t>
            </a:r>
            <a:r>
              <a:rPr lang="el-GR" sz="1300" dirty="0"/>
              <a:t>δημιουργικό και ευχάριστο φοιτητικό ταξίδι, στο οποίο θα είμαστε συνταξιδιώτες. Αναμένουμε να εκφράσουμε τη χαρά και την ικανοποίησή μας, όταν θα σας αποχαιρετίσουμε στην τελετή αποφοίτησής σας</a:t>
            </a:r>
            <a:r>
              <a:rPr lang="el-GR" sz="1300" dirty="0" smtClean="0"/>
              <a:t>.</a:t>
            </a:r>
            <a:endParaRPr lang="el-GR" sz="1300" dirty="0"/>
          </a:p>
          <a:p>
            <a:pPr algn="just">
              <a:buFont typeface="Wingdings" panose="05000000000000000000" pitchFamily="2" charset="2"/>
              <a:buChar char="v"/>
            </a:pPr>
            <a:endParaRPr lang="en-US" sz="1300" dirty="0"/>
          </a:p>
        </p:txBody>
      </p:sp>
    </p:spTree>
    <p:extLst>
      <p:ext uri="{BB962C8B-B14F-4D97-AF65-F5344CB8AC3E}">
        <p14:creationId xmlns:p14="http://schemas.microsoft.com/office/powerpoint/2010/main" val="2947207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Εικόνα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7695229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5543546" cy="6858000"/>
          </a:xfrm>
        </p:spPr>
        <p:txBody>
          <a:bodyPr>
            <a:noAutofit/>
          </a:bodyPr>
          <a:lstStyle/>
          <a:p>
            <a:pPr algn="just">
              <a:buFont typeface="Wingdings" panose="05000000000000000000" pitchFamily="2" charset="2"/>
              <a:buChar char="v"/>
            </a:pPr>
            <a:r>
              <a:rPr lang="el-GR" sz="1100" b="1" dirty="0" smtClean="0"/>
              <a:t>Τα θεσμοθετημένα ερευνητικά εργαστήρια του τομέα μας</a:t>
            </a:r>
            <a:r>
              <a:rPr lang="en-US" sz="1100" b="1" dirty="0"/>
              <a:t> </a:t>
            </a:r>
            <a:r>
              <a:rPr lang="el-GR" sz="1100" b="1" dirty="0" smtClean="0"/>
              <a:t>συνοψίζονται ακολούθως</a:t>
            </a:r>
            <a:r>
              <a:rPr lang="en-US" sz="1100" b="1" dirty="0" smtClean="0"/>
              <a:t>:</a:t>
            </a:r>
          </a:p>
          <a:p>
            <a:pPr marL="0" indent="0" algn="just">
              <a:buNone/>
            </a:pPr>
            <a:endParaRPr lang="en-US" sz="1000" dirty="0" smtClean="0"/>
          </a:p>
          <a:p>
            <a:pPr marL="228600" indent="-228600" algn="just">
              <a:buFont typeface="Arial" pitchFamily="34" charset="0"/>
              <a:buAutoNum type="arabicPeriod"/>
            </a:pPr>
            <a:r>
              <a:rPr lang="el-GR" sz="1000" b="1" dirty="0" smtClean="0"/>
              <a:t>Ανατομίας</a:t>
            </a:r>
            <a:r>
              <a:rPr lang="en-US" sz="1000" b="1" dirty="0" smtClean="0"/>
              <a:t> </a:t>
            </a:r>
            <a:r>
              <a:rPr lang="el-GR" sz="1000" b="1" dirty="0" smtClean="0"/>
              <a:t>-</a:t>
            </a:r>
            <a:r>
              <a:rPr lang="en-US" sz="1000" b="1" dirty="0" smtClean="0"/>
              <a:t> </a:t>
            </a:r>
            <a:r>
              <a:rPr lang="el-GR" sz="1000" b="1" dirty="0" smtClean="0"/>
              <a:t>Παθολογικής </a:t>
            </a:r>
            <a:r>
              <a:rPr lang="el-GR" sz="1000" b="1" dirty="0"/>
              <a:t>Ανατομίας και Φυσιολογίας </a:t>
            </a:r>
            <a:r>
              <a:rPr lang="el-GR" sz="1000" b="1" dirty="0" smtClean="0"/>
              <a:t>Διατροφής</a:t>
            </a:r>
            <a:r>
              <a:rPr lang="en-US" sz="1000" b="1" dirty="0" smtClean="0"/>
              <a:t>:</a:t>
            </a:r>
            <a:r>
              <a:rPr lang="el-GR" sz="1000" b="1" dirty="0" smtClean="0"/>
              <a:t> </a:t>
            </a:r>
            <a:r>
              <a:rPr lang="en-US" sz="1000" b="1" dirty="0">
                <a:hlinkClick r:id="rId2"/>
              </a:rPr>
              <a:t>http://apaphyn.uniwa.gr</a:t>
            </a:r>
            <a:r>
              <a:rPr lang="en-US" sz="1000" b="1" dirty="0" smtClean="0">
                <a:hlinkClick r:id="rId2"/>
              </a:rPr>
              <a:t>/</a:t>
            </a:r>
            <a:r>
              <a:rPr lang="el-GR" sz="1000" b="1" dirty="0"/>
              <a:t> </a:t>
            </a:r>
            <a:r>
              <a:rPr lang="en-US" sz="1000" b="1" dirty="0" smtClean="0">
                <a:sym typeface="Wingdings" panose="05000000000000000000" pitchFamily="2" charset="2"/>
              </a:rPr>
              <a:t></a:t>
            </a:r>
            <a:r>
              <a:rPr lang="en-US" sz="1000" dirty="0" smtClean="0">
                <a:sym typeface="Wingdings" panose="05000000000000000000" pitchFamily="2" charset="2"/>
              </a:rPr>
              <a:t> </a:t>
            </a:r>
            <a:r>
              <a:rPr lang="el-GR" sz="1000" dirty="0" smtClean="0"/>
              <a:t>Διευθυντής Εργαστηρίου</a:t>
            </a:r>
            <a:r>
              <a:rPr lang="en-US" sz="1000" dirty="0" smtClean="0"/>
              <a:t>: </a:t>
            </a:r>
            <a:r>
              <a:rPr lang="el-GR" sz="1000" dirty="0" smtClean="0"/>
              <a:t>Δημήτριος Χανιώτης</a:t>
            </a:r>
            <a:endParaRPr lang="en-US" sz="1000" dirty="0" smtClean="0"/>
          </a:p>
          <a:p>
            <a:pPr marL="0" indent="0" algn="just">
              <a:buNone/>
            </a:pPr>
            <a:endParaRPr lang="en-US" sz="1000" dirty="0" smtClean="0"/>
          </a:p>
          <a:p>
            <a:pPr marL="0" indent="0" algn="just">
              <a:buNone/>
            </a:pPr>
            <a:r>
              <a:rPr lang="el-GR" sz="1000" dirty="0" smtClean="0"/>
              <a:t>Η </a:t>
            </a:r>
            <a:r>
              <a:rPr lang="el-GR" sz="1000" dirty="0"/>
              <a:t>λειτουργία του ερευνητικού εργαστήριου αποτελεί αναπόσπαστο τμήμα της προπτυχιακής εκπαιδευτικής </a:t>
            </a:r>
            <a:r>
              <a:rPr lang="el-GR" sz="1000" dirty="0" smtClean="0"/>
              <a:t>διαδικασίας. Στους </a:t>
            </a:r>
            <a:r>
              <a:rPr lang="el-GR" sz="1000" dirty="0"/>
              <a:t>χώρους του </a:t>
            </a:r>
            <a:r>
              <a:rPr lang="el-GR" sz="1000" dirty="0" smtClean="0"/>
              <a:t>εργαστηρίου εκπονούνται Μεταπτυχιακές, </a:t>
            </a:r>
            <a:r>
              <a:rPr lang="el-GR" sz="1000" dirty="0"/>
              <a:t>Διπλωματικές εργασίες και Διδακτορικές </a:t>
            </a:r>
            <a:r>
              <a:rPr lang="el-GR" sz="1000" dirty="0" smtClean="0"/>
              <a:t>Διατριβές.</a:t>
            </a:r>
          </a:p>
          <a:p>
            <a:pPr marL="0" indent="0" algn="just">
              <a:buNone/>
            </a:pPr>
            <a:endParaRPr lang="el-GR" sz="1000" b="1" dirty="0"/>
          </a:p>
          <a:p>
            <a:pPr marL="228600" indent="-228600" algn="just">
              <a:buAutoNum type="arabicPeriod" startAt="2"/>
            </a:pPr>
            <a:r>
              <a:rPr lang="el-GR" sz="1000" b="1" dirty="0" err="1" smtClean="0"/>
              <a:t>Μοριακής</a:t>
            </a:r>
            <a:r>
              <a:rPr lang="el-GR" sz="1000" b="1" dirty="0" smtClean="0"/>
              <a:t> </a:t>
            </a:r>
            <a:r>
              <a:rPr lang="el-GR" sz="1000" b="1" dirty="0" err="1"/>
              <a:t>Μικροβιολογίας</a:t>
            </a:r>
            <a:r>
              <a:rPr lang="el-GR" sz="1000" b="1" dirty="0"/>
              <a:t> και </a:t>
            </a:r>
            <a:r>
              <a:rPr lang="el-GR" sz="1000" b="1" dirty="0" err="1" smtClean="0"/>
              <a:t>Ανοσολογίας</a:t>
            </a:r>
            <a:r>
              <a:rPr lang="en-US" sz="1000" b="1" dirty="0" smtClean="0"/>
              <a:t>: </a:t>
            </a:r>
            <a:r>
              <a:rPr lang="en-US" sz="1000" b="1" dirty="0" smtClean="0">
                <a:solidFill>
                  <a:schemeClr val="accent1"/>
                </a:solidFill>
                <a:hlinkClick r:id="rId3"/>
              </a:rPr>
              <a:t>https</a:t>
            </a:r>
            <a:r>
              <a:rPr lang="en-US" sz="1000" b="1" dirty="0">
                <a:solidFill>
                  <a:schemeClr val="accent1"/>
                </a:solidFill>
                <a:hlinkClick r:id="rId3"/>
              </a:rPr>
              <a:t>://</a:t>
            </a:r>
            <a:r>
              <a:rPr lang="en-US" sz="1000" b="1" dirty="0" smtClean="0">
                <a:solidFill>
                  <a:schemeClr val="accent1"/>
                </a:solidFill>
                <a:hlinkClick r:id="rId3"/>
              </a:rPr>
              <a:t>micromol.uniwa.gr/</a:t>
            </a:r>
            <a:r>
              <a:rPr lang="en-US" sz="1000" b="1" dirty="0" smtClean="0">
                <a:solidFill>
                  <a:schemeClr val="accent1"/>
                </a:solidFill>
              </a:rPr>
              <a:t> </a:t>
            </a:r>
            <a:r>
              <a:rPr lang="en-US" sz="1000" b="1" dirty="0" smtClean="0">
                <a:sym typeface="Wingdings" panose="05000000000000000000" pitchFamily="2" charset="2"/>
              </a:rPr>
              <a:t></a:t>
            </a:r>
            <a:r>
              <a:rPr lang="en-US" sz="1000" b="1" dirty="0" smtClean="0">
                <a:solidFill>
                  <a:schemeClr val="accent1"/>
                </a:solidFill>
                <a:sym typeface="Wingdings" panose="05000000000000000000" pitchFamily="2" charset="2"/>
              </a:rPr>
              <a:t> </a:t>
            </a:r>
            <a:r>
              <a:rPr lang="el-GR" sz="1000" dirty="0" smtClean="0"/>
              <a:t>Διευθυντής Εργαστηρίου</a:t>
            </a:r>
            <a:r>
              <a:rPr lang="en-US" sz="1000" dirty="0" smtClean="0"/>
              <a:t>: </a:t>
            </a:r>
            <a:r>
              <a:rPr lang="el-GR" sz="1000" dirty="0" smtClean="0"/>
              <a:t>Απόστολος </a:t>
            </a:r>
            <a:r>
              <a:rPr lang="el-GR" sz="1000" dirty="0" err="1" smtClean="0"/>
              <a:t>Μπελούκας</a:t>
            </a:r>
            <a:endParaRPr lang="en-US" sz="1000" dirty="0"/>
          </a:p>
          <a:p>
            <a:pPr marL="0" indent="0" algn="just">
              <a:buNone/>
            </a:pPr>
            <a:r>
              <a:rPr lang="el-GR" sz="1000" dirty="0" smtClean="0"/>
              <a:t> </a:t>
            </a:r>
          </a:p>
          <a:p>
            <a:pPr marL="0" indent="0" algn="just">
              <a:buNone/>
            </a:pPr>
            <a:r>
              <a:rPr lang="el-GR" sz="1000" dirty="0" smtClean="0"/>
              <a:t>Το Εργαστήριο ιδρύθηκε </a:t>
            </a:r>
            <a:r>
              <a:rPr lang="el-GR" sz="1000" dirty="0"/>
              <a:t>το 2019 και εξυπηρετεί τις εκπαιδευτικές, ερευνητικές και διαγνωστικές ανάγκες στα γνωστικά αντικείμενα της Μοριακής Μικροβιολογίας και της Ανοσολογίας, καθώς και σε πιο εξειδικευμένα </a:t>
            </a:r>
            <a:r>
              <a:rPr lang="el-GR" sz="1000" dirty="0" smtClean="0"/>
              <a:t>αντικείμενα. Ενδεικτικά </a:t>
            </a:r>
            <a:r>
              <a:rPr lang="el-GR" sz="1000" dirty="0"/>
              <a:t>μελετώνται η μοριακή επιδημιολογία μικροβιακών παραγόντων και των λοιμωδών νοσημάτων που αυτοί προκαλούν, καθώς και άλλων μη λοιμωδών νοσημάτων, και των χαρακτηριστικών τους που σχετίζονται με τη διασπορά τους στους ανθρώπινους πληθυσμούς αλλά και στο </a:t>
            </a:r>
            <a:r>
              <a:rPr lang="el-GR" sz="1000" dirty="0" smtClean="0"/>
              <a:t>περιβάλλον. Παράλληλα</a:t>
            </a:r>
            <a:r>
              <a:rPr lang="el-GR" sz="1000" dirty="0"/>
              <a:t>, γίνεται εργαστηριακή διερεύνηση της </a:t>
            </a:r>
            <a:r>
              <a:rPr lang="el-GR" sz="1000" dirty="0" err="1"/>
              <a:t>ανοσιακής</a:t>
            </a:r>
            <a:r>
              <a:rPr lang="el-GR" sz="1000" dirty="0"/>
              <a:t> απόκρισης με ιδιαίτερη έμφαση στα λοιμώδη και τα </a:t>
            </a:r>
            <a:r>
              <a:rPr lang="el-GR" sz="1000" dirty="0" err="1"/>
              <a:t>αυτοάνοσα</a:t>
            </a:r>
            <a:r>
              <a:rPr lang="el-GR" sz="1000" dirty="0"/>
              <a:t> </a:t>
            </a:r>
            <a:r>
              <a:rPr lang="el-GR" sz="1000" dirty="0" smtClean="0"/>
              <a:t>νοσήματα. Τα </a:t>
            </a:r>
            <a:r>
              <a:rPr lang="el-GR" sz="1000" dirty="0"/>
              <a:t>ανωτέρω μελετώνται και εφαρμόζονται σε θέματα Δημόσιας και Ενιαίας Υγείας, ενώ αναπτύσσονται και εφαρμόζονται οι κατάλληλες τεχνικές ανίχνευσης, διάγνωσης και εν γένει εργαστηριακής ανάλυσης χρησιμοποιώντας τεχνολογίες αιχμής των Βιοϊατρικών </a:t>
            </a:r>
            <a:r>
              <a:rPr lang="el-GR" sz="1000" dirty="0" smtClean="0"/>
              <a:t>Επιστημών.</a:t>
            </a:r>
          </a:p>
          <a:p>
            <a:pPr marL="0" indent="0" algn="just">
              <a:buNone/>
            </a:pPr>
            <a:endParaRPr lang="el-GR" sz="1000" b="1" dirty="0" smtClean="0"/>
          </a:p>
          <a:p>
            <a:pPr marL="228600" indent="-228600" algn="just">
              <a:buAutoNum type="arabicPeriod" startAt="3"/>
            </a:pPr>
            <a:r>
              <a:rPr lang="el-GR" sz="1000" b="1" dirty="0" smtClean="0"/>
              <a:t>Αξιοπιστίας και Ποιοτικού Ελέγχου στην Εργαστηριακή Αιματολογία</a:t>
            </a:r>
            <a:r>
              <a:rPr lang="en-US" sz="1000" b="1" dirty="0" smtClean="0"/>
              <a:t>:</a:t>
            </a:r>
            <a:r>
              <a:rPr lang="el-GR" sz="1000" b="1" dirty="0" smtClean="0"/>
              <a:t> </a:t>
            </a:r>
            <a:r>
              <a:rPr lang="en-US" sz="1000" b="1" dirty="0">
                <a:hlinkClick r:id="rId4"/>
              </a:rPr>
              <a:t>https://relabaima.uniwa.gr</a:t>
            </a:r>
            <a:r>
              <a:rPr lang="en-US" sz="1000" b="1" dirty="0" smtClean="0">
                <a:hlinkClick r:id="rId4"/>
              </a:rPr>
              <a:t>/</a:t>
            </a:r>
            <a:r>
              <a:rPr lang="el-GR" sz="1000" b="1" dirty="0"/>
              <a:t> </a:t>
            </a:r>
            <a:r>
              <a:rPr lang="el-GR" sz="1000" b="1" dirty="0" smtClean="0">
                <a:sym typeface="Wingdings" panose="05000000000000000000" pitchFamily="2" charset="2"/>
              </a:rPr>
              <a:t> </a:t>
            </a:r>
            <a:r>
              <a:rPr lang="el-GR" sz="1000" dirty="0" smtClean="0"/>
              <a:t>(Διευθυντής Εργαστηρίου</a:t>
            </a:r>
            <a:r>
              <a:rPr lang="en-US" sz="1000" dirty="0" smtClean="0"/>
              <a:t>: </a:t>
            </a:r>
            <a:r>
              <a:rPr lang="el-GR" sz="1000" dirty="0" smtClean="0"/>
              <a:t>Αναστάσιος </a:t>
            </a:r>
            <a:r>
              <a:rPr lang="el-GR" sz="1000" dirty="0" err="1" smtClean="0"/>
              <a:t>Κριεμπάρδης</a:t>
            </a:r>
            <a:r>
              <a:rPr lang="el-GR" sz="1000" dirty="0" smtClean="0"/>
              <a:t>).</a:t>
            </a:r>
          </a:p>
          <a:p>
            <a:pPr marL="0" indent="0" algn="just">
              <a:buNone/>
            </a:pPr>
            <a:r>
              <a:rPr lang="el-GR" sz="1000" dirty="0" smtClean="0"/>
              <a:t> </a:t>
            </a:r>
          </a:p>
          <a:p>
            <a:pPr marL="0" indent="0" algn="just">
              <a:buNone/>
            </a:pPr>
            <a:r>
              <a:rPr lang="el-GR" sz="1000" dirty="0" smtClean="0"/>
              <a:t>Η αποστολή του Εργαστηρίου είναι η Αξιοπιστία, Ακρίβεια, Εκτίμηση Σφαλμάτων, Ευαισθησία και Ειδικότητα του Εργαστηριακού Ελέγχου:</a:t>
            </a:r>
          </a:p>
          <a:p>
            <a:pPr marL="0" indent="0" algn="just">
              <a:buNone/>
            </a:pPr>
            <a:r>
              <a:rPr lang="el-GR" sz="1000" dirty="0"/>
              <a:t>(α) των Διαταραχών των Κυττάρων του Αίματος,</a:t>
            </a:r>
          </a:p>
          <a:p>
            <a:pPr marL="0" indent="0" algn="just">
              <a:buNone/>
            </a:pPr>
            <a:r>
              <a:rPr lang="el-GR" sz="1000" dirty="0"/>
              <a:t>(β) της Αιμόστασης και των Πρωτεϊνών της Πήξης,</a:t>
            </a:r>
          </a:p>
          <a:p>
            <a:pPr marL="0" indent="0" algn="just">
              <a:buNone/>
            </a:pPr>
            <a:r>
              <a:rPr lang="el-GR" sz="1000" dirty="0"/>
              <a:t>(γ) των Παραγώγων Αίματος που προορίζονται για Μετάγγιση ή θεραπευτική χρήση και</a:t>
            </a:r>
          </a:p>
          <a:p>
            <a:pPr marL="0" indent="0" algn="just">
              <a:buNone/>
            </a:pPr>
            <a:r>
              <a:rPr lang="el-GR" sz="1000" dirty="0"/>
              <a:t>(δ) του Προμεταγγισιακού και Μεταγγισιακού Ελέγχου</a:t>
            </a:r>
            <a:r>
              <a:rPr lang="el-GR" sz="1000" dirty="0" smtClean="0"/>
              <a:t>.</a:t>
            </a:r>
          </a:p>
          <a:p>
            <a:pPr marL="0" indent="0" algn="just">
              <a:buNone/>
            </a:pPr>
            <a:endParaRPr lang="el-GR" sz="1000" b="1" dirty="0" smtClean="0"/>
          </a:p>
          <a:p>
            <a:pPr marL="228600" indent="-228600" algn="just">
              <a:buAutoNum type="arabicPeriod" startAt="4"/>
            </a:pPr>
            <a:r>
              <a:rPr lang="el-GR" sz="1000" b="1" dirty="0" err="1" smtClean="0"/>
              <a:t>Χημείας</a:t>
            </a:r>
            <a:r>
              <a:rPr lang="el-GR" sz="1000" b="1" dirty="0"/>
              <a:t>, </a:t>
            </a:r>
            <a:r>
              <a:rPr lang="el-GR" sz="1000" b="1" dirty="0" err="1"/>
              <a:t>Βιοχημείας</a:t>
            </a:r>
            <a:r>
              <a:rPr lang="el-GR" sz="1000" b="1" dirty="0"/>
              <a:t>, </a:t>
            </a:r>
            <a:r>
              <a:rPr lang="el-GR" sz="1000" b="1" dirty="0" err="1" smtClean="0"/>
              <a:t>Κοσμητολογίας</a:t>
            </a:r>
            <a:r>
              <a:rPr lang="en-US" sz="1000" b="1" dirty="0"/>
              <a:t>: </a:t>
            </a:r>
            <a:r>
              <a:rPr lang="en-US" sz="1000" b="1" dirty="0">
                <a:hlinkClick r:id="rId5"/>
              </a:rPr>
              <a:t>https://chembiochemcosm.uniwa.gr</a:t>
            </a:r>
            <a:r>
              <a:rPr lang="en-US" sz="1000" b="1" dirty="0" smtClean="0">
                <a:hlinkClick r:id="rId5"/>
              </a:rPr>
              <a:t>/</a:t>
            </a:r>
            <a:r>
              <a:rPr lang="en-US" sz="1000" b="1" dirty="0"/>
              <a:t> </a:t>
            </a:r>
            <a:r>
              <a:rPr lang="en-US" sz="1000" b="1" dirty="0" smtClean="0">
                <a:sym typeface="Wingdings" panose="05000000000000000000" pitchFamily="2" charset="2"/>
              </a:rPr>
              <a:t> </a:t>
            </a:r>
            <a:r>
              <a:rPr lang="el-GR" sz="1000" dirty="0" smtClean="0"/>
              <a:t>(Διευθυντής Εργαστηρίου</a:t>
            </a:r>
            <a:r>
              <a:rPr lang="en-US" sz="1000" dirty="0" smtClean="0"/>
              <a:t>: </a:t>
            </a:r>
            <a:r>
              <a:rPr lang="el-GR" sz="1000" dirty="0"/>
              <a:t>Πέτρος </a:t>
            </a:r>
            <a:r>
              <a:rPr lang="el-GR" sz="1000" dirty="0" err="1"/>
              <a:t>Καρκαλούσος</a:t>
            </a:r>
            <a:r>
              <a:rPr lang="el-GR" sz="1000" dirty="0" smtClean="0"/>
              <a:t>).</a:t>
            </a:r>
          </a:p>
          <a:p>
            <a:pPr marL="0" indent="0" algn="just">
              <a:buNone/>
            </a:pPr>
            <a:endParaRPr lang="el-GR" sz="1000" dirty="0" smtClean="0"/>
          </a:p>
          <a:p>
            <a:pPr marL="0" indent="0" algn="just">
              <a:buNone/>
            </a:pPr>
            <a:r>
              <a:rPr lang="el-GR" sz="1000" dirty="0" smtClean="0"/>
              <a:t>Το </a:t>
            </a:r>
            <a:r>
              <a:rPr lang="el-GR" sz="1000" dirty="0"/>
              <a:t>εργαστήριο πραγματοποιεί αναλύσεις σε</a:t>
            </a:r>
            <a:r>
              <a:rPr lang="en-US" sz="1000" dirty="0"/>
              <a:t>:</a:t>
            </a:r>
            <a:endParaRPr lang="el-GR" sz="1000" dirty="0"/>
          </a:p>
          <a:p>
            <a:pPr marL="0" indent="0" algn="just">
              <a:buNone/>
            </a:pPr>
            <a:r>
              <a:rPr lang="el-GR" sz="1000" dirty="0"/>
              <a:t>(α) βιολογικά δείγματα ανθρώπων και ζώων, (β) καλλυντικά, (γ) πρόσθετα τροφίμων, (δ) απόβλητα, βιομηχανικά δείγματα</a:t>
            </a:r>
            <a:r>
              <a:rPr lang="el-GR" sz="1000" dirty="0" smtClean="0"/>
              <a:t>.</a:t>
            </a:r>
            <a:endParaRPr lang="el-GR" sz="1000" dirty="0"/>
          </a:p>
        </p:txBody>
      </p:sp>
      <p:sp>
        <p:nvSpPr>
          <p:cNvPr id="2" name="Slide Number Placeholder 1"/>
          <p:cNvSpPr>
            <a:spLocks noGrp="1"/>
          </p:cNvSpPr>
          <p:nvPr>
            <p:ph type="sldNum" sz="quarter" idx="12"/>
          </p:nvPr>
        </p:nvSpPr>
        <p:spPr/>
        <p:txBody>
          <a:bodyPr/>
          <a:lstStyle/>
          <a:p>
            <a:fld id="{3DF53439-851E-44AD-84B1-B6BFC3D0C743}" type="slidenum">
              <a:rPr lang="el-GR" smtClean="0"/>
              <a:pPr/>
              <a:t>4</a:t>
            </a:fld>
            <a:endParaRPr lang="el-GR"/>
          </a:p>
        </p:txBody>
      </p:sp>
      <p:pic>
        <p:nvPicPr>
          <p:cNvPr id="3074"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543547" y="0"/>
            <a:ext cx="3600453" cy="17728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543551" y="1772817"/>
            <a:ext cx="3600450" cy="18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543550" y="3573017"/>
            <a:ext cx="3600450" cy="16326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8" name="Picture 6"/>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543549" y="5210175"/>
            <a:ext cx="3600451" cy="1647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504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
                                            <p:txEl>
                                              <p:pRg st="18" end="18"/>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
                                            <p:txEl>
                                              <p:pRg st="20" end="20"/>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3">
                                            <p:txEl>
                                              <p:pRg st="21" end="2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31640" y="116632"/>
            <a:ext cx="6560628" cy="4320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p:cNvSpPr>
            <a:spLocks noGrp="1"/>
          </p:cNvSpPr>
          <p:nvPr>
            <p:ph type="sldNum" sz="quarter" idx="12"/>
          </p:nvPr>
        </p:nvSpPr>
        <p:spPr/>
        <p:txBody>
          <a:bodyPr/>
          <a:lstStyle/>
          <a:p>
            <a:fld id="{3DF53439-851E-44AD-84B1-B6BFC3D0C743}" type="slidenum">
              <a:rPr lang="el-GR" smtClean="0"/>
              <a:pPr/>
              <a:t>5</a:t>
            </a:fld>
            <a:endParaRPr lang="el-GR"/>
          </a:p>
        </p:txBody>
      </p:sp>
      <p:sp>
        <p:nvSpPr>
          <p:cNvPr id="3" name="Ορθογώνιο 2"/>
          <p:cNvSpPr/>
          <p:nvPr/>
        </p:nvSpPr>
        <p:spPr>
          <a:xfrm rot="10800000" flipV="1">
            <a:off x="-2" y="4555887"/>
            <a:ext cx="9144001" cy="2385268"/>
          </a:xfrm>
          <a:prstGeom prst="rect">
            <a:avLst/>
          </a:prstGeom>
        </p:spPr>
        <p:txBody>
          <a:bodyPr wrap="square">
            <a:spAutoFit/>
          </a:bodyPr>
          <a:lstStyle/>
          <a:p>
            <a:pPr marL="285750" indent="-285750">
              <a:buFont typeface="Wingdings" panose="05000000000000000000" pitchFamily="2" charset="2"/>
              <a:buChar char="v"/>
            </a:pPr>
            <a:r>
              <a:rPr lang="el-GR" sz="1600" b="1" dirty="0" smtClean="0"/>
              <a:t>Γνωστικό αντικείμενο σπουδών</a:t>
            </a:r>
          </a:p>
          <a:p>
            <a:pPr marL="171450" indent="-171450">
              <a:buFont typeface="Wingdings" panose="05000000000000000000" pitchFamily="2" charset="2"/>
              <a:buChar char="v"/>
            </a:pPr>
            <a:endParaRPr lang="el-GR" sz="1200" b="1" dirty="0"/>
          </a:p>
          <a:p>
            <a:pPr algn="just"/>
            <a:r>
              <a:rPr lang="el-GR" sz="1300" dirty="0"/>
              <a:t>Το περιεχόμενο σπουδών της κατεύθυνσης Ιατρικά Εργαστήρια, ή </a:t>
            </a:r>
            <a:r>
              <a:rPr lang="el-GR" sz="1300" dirty="0" err="1"/>
              <a:t>Μedical</a:t>
            </a:r>
            <a:r>
              <a:rPr lang="el-GR" sz="1300" dirty="0"/>
              <a:t> </a:t>
            </a:r>
            <a:r>
              <a:rPr lang="el-GR" sz="1300" dirty="0" err="1"/>
              <a:t>Laboratory</a:t>
            </a:r>
            <a:r>
              <a:rPr lang="el-GR" sz="1300" dirty="0"/>
              <a:t> </a:t>
            </a:r>
            <a:r>
              <a:rPr lang="el-GR" sz="1300" dirty="0" err="1"/>
              <a:t>Scientist</a:t>
            </a:r>
            <a:r>
              <a:rPr lang="el-GR" sz="1300" dirty="0"/>
              <a:t> (MLS), καλύπτει το γνωστικό αντικείμενο των Βιοϊατρικών Εργαστηριακών Τεχνολογικών Εφαρμογών, όπως αυτές εφαρμόζονται στα εργαστήρια Μικροβιολογίας και Ιολογίας, Αιματολογίας, Αιμοδοσίας, Ανοσολογίας και </a:t>
            </a:r>
            <a:r>
              <a:rPr lang="el-GR" sz="1300" dirty="0" err="1"/>
              <a:t>Ιστοσυμβατότητας</a:t>
            </a:r>
            <a:r>
              <a:rPr lang="el-GR" sz="1300" dirty="0"/>
              <a:t>, Βιοχημείας και Κλινικής Χημείας, Παθολογοανατομίας και Ογκολογίας, Κυτταρολογίας, Ενδοκρινολογίας, Τοξικολογίας, Γενετικής, Μοριακής </a:t>
            </a:r>
            <a:r>
              <a:rPr lang="el-GR" sz="1300" dirty="0" smtClean="0"/>
              <a:t>Βιολογίας</a:t>
            </a:r>
            <a:r>
              <a:rPr lang="el-GR" sz="1300" dirty="0"/>
              <a:t> </a:t>
            </a:r>
            <a:r>
              <a:rPr lang="el-GR" sz="1300" dirty="0" smtClean="0"/>
              <a:t>κ.α.</a:t>
            </a:r>
            <a:endParaRPr lang="el-GR" sz="1300" dirty="0"/>
          </a:p>
          <a:p>
            <a:pPr algn="just"/>
            <a:r>
              <a:rPr lang="el-GR" sz="1300" dirty="0"/>
              <a:t>Ο Πανεπιστημιακός Τίτλος υπάρχει τόσο σε Ευρωπαϊκά Πανεπιστήμια ως </a:t>
            </a:r>
            <a:r>
              <a:rPr lang="el-GR" sz="1300" dirty="0" err="1"/>
              <a:t>Βιοϊατρικές</a:t>
            </a:r>
            <a:r>
              <a:rPr lang="el-GR" sz="1300" dirty="0"/>
              <a:t> Επιστήμες, όσο και στις Η.Π.Α., Καναδά, </a:t>
            </a:r>
            <a:r>
              <a:rPr lang="el-GR" sz="1300" dirty="0" err="1"/>
              <a:t>Aυστραλία</a:t>
            </a:r>
            <a:r>
              <a:rPr lang="el-GR" sz="1300" dirty="0"/>
              <a:t>, ως </a:t>
            </a:r>
            <a:r>
              <a:rPr lang="el-GR" sz="1300" b="1" dirty="0"/>
              <a:t>Ιατρικές Εργαστηριακές Επιστήμες </a:t>
            </a:r>
            <a:r>
              <a:rPr lang="el-GR" sz="1300" dirty="0"/>
              <a:t>και ο πτυχιούχος ονομάζεται </a:t>
            </a:r>
            <a:r>
              <a:rPr lang="el-GR" sz="1300" dirty="0" err="1"/>
              <a:t>Βιοϊατρικός</a:t>
            </a:r>
            <a:r>
              <a:rPr lang="el-GR" sz="1300" dirty="0"/>
              <a:t> Εργαστηριακός Επιστήμονας (</a:t>
            </a:r>
            <a:r>
              <a:rPr lang="el-GR" sz="1300" dirty="0" err="1"/>
              <a:t>Biomedical</a:t>
            </a:r>
            <a:r>
              <a:rPr lang="el-GR" sz="1300" dirty="0"/>
              <a:t> </a:t>
            </a:r>
            <a:r>
              <a:rPr lang="el-GR" sz="1300" dirty="0" err="1"/>
              <a:t>Laboratory</a:t>
            </a:r>
            <a:r>
              <a:rPr lang="el-GR" sz="1300" dirty="0"/>
              <a:t> </a:t>
            </a:r>
            <a:r>
              <a:rPr lang="el-GR" sz="1300" dirty="0" err="1"/>
              <a:t>Scientist</a:t>
            </a:r>
            <a:r>
              <a:rPr lang="el-GR" sz="1300" dirty="0"/>
              <a:t>, BLS), ή Ιατρικός Εργαστηριακός Επιστήμονας ή Τεχνολόγος (</a:t>
            </a:r>
            <a:r>
              <a:rPr lang="el-GR" sz="1300" dirty="0" err="1"/>
              <a:t>Medical</a:t>
            </a:r>
            <a:r>
              <a:rPr lang="el-GR" sz="1300" dirty="0"/>
              <a:t> </a:t>
            </a:r>
            <a:r>
              <a:rPr lang="el-GR" sz="1300" dirty="0" err="1"/>
              <a:t>Laboratory</a:t>
            </a:r>
            <a:r>
              <a:rPr lang="el-GR" sz="1300" dirty="0"/>
              <a:t> </a:t>
            </a:r>
            <a:r>
              <a:rPr lang="el-GR" sz="1300" dirty="0" err="1"/>
              <a:t>Scientist</a:t>
            </a:r>
            <a:r>
              <a:rPr lang="el-GR" sz="1300" dirty="0"/>
              <a:t> </a:t>
            </a:r>
            <a:r>
              <a:rPr lang="el-GR" sz="1300" dirty="0" err="1"/>
              <a:t>or</a:t>
            </a:r>
            <a:r>
              <a:rPr lang="el-GR" sz="1300" dirty="0"/>
              <a:t> </a:t>
            </a:r>
            <a:r>
              <a:rPr lang="el-GR" sz="1300" dirty="0" err="1"/>
              <a:t>Technologist</a:t>
            </a:r>
            <a:r>
              <a:rPr lang="el-GR" sz="1300" dirty="0"/>
              <a:t>, MLS</a:t>
            </a:r>
            <a:r>
              <a:rPr lang="el-GR" sz="1300" dirty="0" smtClean="0"/>
              <a:t>, MLT</a:t>
            </a:r>
            <a:r>
              <a:rPr lang="el-GR" sz="1300" dirty="0"/>
              <a:t>), αντίστοιχα. </a:t>
            </a:r>
          </a:p>
        </p:txBody>
      </p:sp>
    </p:spTree>
    <p:extLst>
      <p:ext uri="{BB962C8B-B14F-4D97-AF65-F5344CB8AC3E}">
        <p14:creationId xmlns:p14="http://schemas.microsoft.com/office/powerpoint/2010/main" val="35153741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idx="1"/>
          </p:nvPr>
        </p:nvSpPr>
        <p:spPr>
          <a:xfrm>
            <a:off x="0" y="0"/>
            <a:ext cx="9036496" cy="6858000"/>
          </a:xfrm>
        </p:spPr>
        <p:txBody>
          <a:bodyPr>
            <a:normAutofit fontScale="40000" lnSpcReduction="20000"/>
          </a:bodyPr>
          <a:lstStyle/>
          <a:p>
            <a:pPr>
              <a:buFont typeface="Wingdings" panose="05000000000000000000" pitchFamily="2" charset="2"/>
              <a:buChar char="v"/>
            </a:pPr>
            <a:r>
              <a:rPr lang="el-GR" sz="5100" b="1" dirty="0" smtClean="0"/>
              <a:t>Σκοπός του προγράμματος σπουδών</a:t>
            </a:r>
          </a:p>
          <a:p>
            <a:pPr marL="0" indent="0">
              <a:buNone/>
            </a:pPr>
            <a:endParaRPr lang="el-GR" sz="3400" dirty="0"/>
          </a:p>
          <a:p>
            <a:pPr marL="0" indent="0" algn="just">
              <a:buNone/>
            </a:pPr>
            <a:r>
              <a:rPr lang="el-GR" sz="4300" dirty="0" smtClean="0"/>
              <a:t>Το </a:t>
            </a:r>
            <a:r>
              <a:rPr lang="el-GR" sz="4300" dirty="0"/>
              <a:t>πρόγραμμα σπουδών αποσκοπεί στη διδασκαλία και πρακτική άσκηση εξειδικευμένων Επιστημονικών Γνώσεων, ώστε οι πτυχιούχοι του Τμήματος να είναι ικανοί να απασχοληθούν σε φορείς, που παρέχουν υπηρεσίες σχετικές με το γνωστικό αντικείμενο, είτε στο Δημόσιο ή στον ευρύτερο Δημόσιο τομέα, είτε στον Ιδιωτικό τομέα στα εξής εργαστήρια</a:t>
            </a:r>
            <a:r>
              <a:rPr lang="el-GR" sz="4300" dirty="0" smtClean="0"/>
              <a:t>:</a:t>
            </a:r>
          </a:p>
          <a:p>
            <a:pPr marL="0" indent="0" algn="just">
              <a:buNone/>
            </a:pPr>
            <a:r>
              <a:rPr lang="el-GR" sz="4300" dirty="0" smtClean="0"/>
              <a:t> </a:t>
            </a:r>
            <a:endParaRPr lang="el-GR" sz="4300" dirty="0"/>
          </a:p>
          <a:p>
            <a:r>
              <a:rPr lang="el-GR" sz="4300" dirty="0" smtClean="0"/>
              <a:t>Αιματολογίας</a:t>
            </a:r>
            <a:r>
              <a:rPr lang="el-GR" sz="4300" dirty="0"/>
              <a:t>, </a:t>
            </a:r>
          </a:p>
          <a:p>
            <a:r>
              <a:rPr lang="el-GR" sz="4300" dirty="0" smtClean="0"/>
              <a:t>Αιμοδοσίας </a:t>
            </a:r>
            <a:r>
              <a:rPr lang="el-GR" sz="4300" dirty="0"/>
              <a:t>(Τράπεζας Αίματος), </a:t>
            </a:r>
          </a:p>
          <a:p>
            <a:r>
              <a:rPr lang="el-GR" sz="4300" dirty="0" smtClean="0"/>
              <a:t>Ανοσολογίας</a:t>
            </a:r>
            <a:r>
              <a:rPr lang="el-GR" sz="4300" dirty="0"/>
              <a:t>, </a:t>
            </a:r>
            <a:r>
              <a:rPr lang="el-GR" sz="4300" dirty="0" err="1"/>
              <a:t>Ιστοσυμβατότητας</a:t>
            </a:r>
            <a:r>
              <a:rPr lang="el-GR" sz="4300" dirty="0"/>
              <a:t>, </a:t>
            </a:r>
          </a:p>
          <a:p>
            <a:r>
              <a:rPr lang="el-GR" sz="4300" dirty="0" smtClean="0"/>
              <a:t>Βιοχημείας</a:t>
            </a:r>
            <a:r>
              <a:rPr lang="el-GR" sz="4300" dirty="0"/>
              <a:t>, Κλινικής Χημείας, </a:t>
            </a:r>
          </a:p>
          <a:p>
            <a:r>
              <a:rPr lang="el-GR" sz="4300" dirty="0" smtClean="0"/>
              <a:t>Γενετικής</a:t>
            </a:r>
            <a:r>
              <a:rPr lang="el-GR" sz="4300" dirty="0"/>
              <a:t>, </a:t>
            </a:r>
          </a:p>
          <a:p>
            <a:r>
              <a:rPr lang="el-GR" sz="4300" dirty="0" smtClean="0"/>
              <a:t>Εγκληματολογίας</a:t>
            </a:r>
            <a:r>
              <a:rPr lang="el-GR" sz="4300" dirty="0"/>
              <a:t>, </a:t>
            </a:r>
          </a:p>
          <a:p>
            <a:r>
              <a:rPr lang="el-GR" sz="4300" dirty="0" smtClean="0"/>
              <a:t>Ενδοκρινολογίας </a:t>
            </a:r>
            <a:r>
              <a:rPr lang="el-GR" sz="4300" dirty="0"/>
              <a:t>(</a:t>
            </a:r>
            <a:r>
              <a:rPr lang="el-GR" sz="4300" dirty="0" err="1"/>
              <a:t>Ορμονολογικά</a:t>
            </a:r>
            <a:r>
              <a:rPr lang="el-GR" sz="4300" dirty="0"/>
              <a:t>), </a:t>
            </a:r>
          </a:p>
          <a:p>
            <a:r>
              <a:rPr lang="el-GR" sz="4300" dirty="0" err="1" smtClean="0"/>
              <a:t>Ιστοπαθολογίας</a:t>
            </a:r>
            <a:r>
              <a:rPr lang="el-GR" sz="4300" dirty="0" smtClean="0"/>
              <a:t> </a:t>
            </a:r>
            <a:r>
              <a:rPr lang="el-GR" sz="4300" dirty="0"/>
              <a:t>(Παθολογοανατομίας, Ογκολογίας), </a:t>
            </a:r>
          </a:p>
          <a:p>
            <a:r>
              <a:rPr lang="el-GR" sz="4300" dirty="0" smtClean="0"/>
              <a:t>Κυτταρολογίας</a:t>
            </a:r>
            <a:r>
              <a:rPr lang="el-GR" sz="4300" dirty="0"/>
              <a:t>, </a:t>
            </a:r>
          </a:p>
          <a:p>
            <a:r>
              <a:rPr lang="el-GR" sz="4300" dirty="0" smtClean="0"/>
              <a:t>Μικροβιολογίας</a:t>
            </a:r>
            <a:r>
              <a:rPr lang="el-GR" sz="4300" dirty="0"/>
              <a:t>, Ιολογίας, Μυκητολογίας, Παρασιτολογίας, </a:t>
            </a:r>
          </a:p>
          <a:p>
            <a:r>
              <a:rPr lang="el-GR" sz="4300" dirty="0" smtClean="0"/>
              <a:t>Μοριακής </a:t>
            </a:r>
            <a:r>
              <a:rPr lang="el-GR" sz="4300" dirty="0"/>
              <a:t>Βιολογίας, </a:t>
            </a:r>
          </a:p>
          <a:p>
            <a:r>
              <a:rPr lang="el-GR" sz="4300" dirty="0" smtClean="0"/>
              <a:t>Ομφάλιου </a:t>
            </a:r>
            <a:r>
              <a:rPr lang="el-GR" sz="4300" dirty="0"/>
              <a:t>Αίματος, </a:t>
            </a:r>
          </a:p>
          <a:p>
            <a:r>
              <a:rPr lang="el-GR" sz="4300" dirty="0" smtClean="0"/>
              <a:t>Μονάδων </a:t>
            </a:r>
            <a:r>
              <a:rPr lang="el-GR" sz="4300" dirty="0"/>
              <a:t>Ζωικών Προτύπων, </a:t>
            </a:r>
          </a:p>
          <a:p>
            <a:r>
              <a:rPr lang="el-GR" sz="4300" dirty="0" smtClean="0"/>
              <a:t>Πυρηνικής </a:t>
            </a:r>
            <a:r>
              <a:rPr lang="el-GR" sz="4300" dirty="0"/>
              <a:t>Ιατρικής (</a:t>
            </a:r>
            <a:r>
              <a:rPr lang="el-GR" sz="4300" dirty="0" err="1"/>
              <a:t>ραδιοανασολογία</a:t>
            </a:r>
            <a:r>
              <a:rPr lang="el-GR" sz="4300" dirty="0"/>
              <a:t>, ακτινοβόληση αίματος και παραγώγων του </a:t>
            </a:r>
            <a:r>
              <a:rPr lang="el-GR" sz="4300" dirty="0" err="1"/>
              <a:t>κλπ</a:t>
            </a:r>
            <a:r>
              <a:rPr lang="el-GR" sz="4300" dirty="0"/>
              <a:t>), </a:t>
            </a:r>
          </a:p>
          <a:p>
            <a:r>
              <a:rPr lang="el-GR" sz="4300" dirty="0" smtClean="0"/>
              <a:t>Τοξικολογίας </a:t>
            </a:r>
            <a:endParaRPr lang="el-GR" sz="4300" dirty="0"/>
          </a:p>
          <a:p>
            <a:r>
              <a:rPr lang="el-GR" sz="4300" dirty="0" smtClean="0"/>
              <a:t>Φαρμακολογίας,</a:t>
            </a:r>
          </a:p>
          <a:p>
            <a:r>
              <a:rPr lang="el-GR" sz="4300" dirty="0" smtClean="0"/>
              <a:t>Ανάλυση ιατρικής εικόνας σε καρκινικούς δείκτες</a:t>
            </a:r>
          </a:p>
          <a:p>
            <a:pPr marL="0" indent="0">
              <a:buNone/>
            </a:pPr>
            <a:r>
              <a:rPr lang="el-GR" sz="4300" dirty="0" smtClean="0"/>
              <a:t> </a:t>
            </a:r>
          </a:p>
          <a:p>
            <a:pPr marL="0" indent="0" algn="just">
              <a:buNone/>
            </a:pPr>
            <a:r>
              <a:rPr lang="el-GR" sz="4300" dirty="0" smtClean="0"/>
              <a:t>και </a:t>
            </a:r>
            <a:r>
              <a:rPr lang="el-GR" sz="4300" dirty="0"/>
              <a:t>σε ερευνητικά </a:t>
            </a:r>
            <a:r>
              <a:rPr lang="el-GR" sz="4300" dirty="0" smtClean="0"/>
              <a:t>εργαστήρια όπου αναφέρθηκαν πρωτύτερα, </a:t>
            </a:r>
            <a:r>
              <a:rPr lang="el-GR" sz="4300" dirty="0"/>
              <a:t>που έχουν σχέση με το γνωστικό αντικείμενο των Βιοϊατρικών </a:t>
            </a:r>
            <a:r>
              <a:rPr lang="el-GR" sz="4300" dirty="0" smtClean="0"/>
              <a:t>Επιστημών.</a:t>
            </a:r>
            <a:endParaRPr lang="el-GR" sz="4300" dirty="0"/>
          </a:p>
        </p:txBody>
      </p:sp>
    </p:spTree>
    <p:extLst>
      <p:ext uri="{BB962C8B-B14F-4D97-AF65-F5344CB8AC3E}">
        <p14:creationId xmlns:p14="http://schemas.microsoft.com/office/powerpoint/2010/main" val="24517018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idx="1"/>
          </p:nvPr>
        </p:nvSpPr>
        <p:spPr>
          <a:xfrm>
            <a:off x="0" y="0"/>
            <a:ext cx="9144000" cy="6858000"/>
          </a:xfrm>
        </p:spPr>
        <p:txBody>
          <a:bodyPr>
            <a:normAutofit fontScale="62500" lnSpcReduction="20000"/>
          </a:bodyPr>
          <a:lstStyle/>
          <a:p>
            <a:pPr marL="0" indent="0" algn="just">
              <a:buNone/>
            </a:pPr>
            <a:r>
              <a:rPr lang="el-GR" dirty="0"/>
              <a:t>Επιπλέον, το πρόγραμμα αποσκοπεί στην απόκτηση της δυνατότητας οργάνωσης, διοίκησης και σχεδιασμού των παραπάνω εργαστηρίων, όπως επίσης και την ικανότητα εφαρμογής των γνώσεων και μεθόδων που αποκτήθηκαν, ύστερα από την απόκτηση </a:t>
            </a:r>
            <a:r>
              <a:rPr lang="el-GR" b="1" dirty="0"/>
              <a:t>240</a:t>
            </a:r>
            <a:r>
              <a:rPr lang="el-GR" dirty="0"/>
              <a:t> πιστωτικών μονάδων</a:t>
            </a:r>
            <a:r>
              <a:rPr lang="el-GR" dirty="0" smtClean="0"/>
              <a:t>.</a:t>
            </a:r>
          </a:p>
          <a:p>
            <a:pPr marL="0" indent="0">
              <a:buNone/>
            </a:pPr>
            <a:r>
              <a:rPr lang="el-GR" dirty="0" smtClean="0"/>
              <a:t> </a:t>
            </a:r>
            <a:endParaRPr lang="el-GR" sz="4500" dirty="0" smtClean="0"/>
          </a:p>
          <a:p>
            <a:pPr>
              <a:buFont typeface="Wingdings" panose="05000000000000000000" pitchFamily="2" charset="2"/>
              <a:buChar char="v"/>
            </a:pPr>
            <a:r>
              <a:rPr lang="el-GR" sz="4500" dirty="0"/>
              <a:t> </a:t>
            </a:r>
            <a:r>
              <a:rPr lang="el-GR" sz="4500" b="1" dirty="0" smtClean="0"/>
              <a:t>Δομή των σπουδών</a:t>
            </a:r>
          </a:p>
          <a:p>
            <a:pPr marL="0" indent="0">
              <a:buNone/>
            </a:pPr>
            <a:endParaRPr lang="el-GR" b="1" dirty="0" smtClean="0"/>
          </a:p>
          <a:p>
            <a:pPr marL="0" indent="0" algn="just">
              <a:buNone/>
            </a:pPr>
            <a:r>
              <a:rPr lang="el-GR" dirty="0"/>
              <a:t>Η διάρκεια των σπουδών στο Τμήμα Βιοϊατρικών Επιστημών είναι </a:t>
            </a:r>
            <a:r>
              <a:rPr lang="el-GR" b="1" dirty="0"/>
              <a:t>8</a:t>
            </a:r>
            <a:r>
              <a:rPr lang="el-GR" dirty="0"/>
              <a:t> (οκτώ) εξάμηνα. Τα </a:t>
            </a:r>
            <a:r>
              <a:rPr lang="el-GR" dirty="0" smtClean="0"/>
              <a:t>πρώτα </a:t>
            </a:r>
            <a:r>
              <a:rPr lang="el-GR" b="1" dirty="0" smtClean="0"/>
              <a:t>3</a:t>
            </a:r>
            <a:r>
              <a:rPr lang="el-GR" dirty="0"/>
              <a:t> </a:t>
            </a:r>
            <a:r>
              <a:rPr lang="el-GR" dirty="0" smtClean="0"/>
              <a:t>(τρία) </a:t>
            </a:r>
            <a:r>
              <a:rPr lang="el-GR" dirty="0"/>
              <a:t>εξάμηνα προσφέρουν γνώσεις γενικής και ειδικής υποδομής και είναι κοινά με την Κατεύθυνση «</a:t>
            </a:r>
            <a:r>
              <a:rPr lang="el-GR" b="1" dirty="0"/>
              <a:t>Ιατρικών Εργαστηρίων</a:t>
            </a:r>
            <a:r>
              <a:rPr lang="el-GR" dirty="0"/>
              <a:t>», την Κατεύθυνση «</a:t>
            </a:r>
            <a:r>
              <a:rPr lang="el-GR" b="1" dirty="0"/>
              <a:t>Ακτινολογίας και Ακτινοθεραπείας</a:t>
            </a:r>
            <a:r>
              <a:rPr lang="el-GR" dirty="0"/>
              <a:t>», την Κατεύθυνση «</a:t>
            </a:r>
            <a:r>
              <a:rPr lang="el-GR" b="1" dirty="0" err="1"/>
              <a:t>Κοσμητολογίας</a:t>
            </a:r>
            <a:r>
              <a:rPr lang="el-GR" b="1" dirty="0"/>
              <a:t> και Αισθητικής</a:t>
            </a:r>
            <a:r>
              <a:rPr lang="el-GR" dirty="0"/>
              <a:t>», την Κατεύθυνση «</a:t>
            </a:r>
            <a:r>
              <a:rPr lang="el-GR" b="1" dirty="0"/>
              <a:t>Οδοντικής Τεχνολογίας</a:t>
            </a:r>
            <a:r>
              <a:rPr lang="el-GR" dirty="0"/>
              <a:t>», και την Κατεύθυνση «</a:t>
            </a:r>
            <a:r>
              <a:rPr lang="el-GR" b="1" dirty="0"/>
              <a:t>Οπτικής και </a:t>
            </a:r>
            <a:r>
              <a:rPr lang="el-GR" b="1" dirty="0" err="1"/>
              <a:t>Οπτομετρίας</a:t>
            </a:r>
            <a:r>
              <a:rPr lang="el-GR" dirty="0"/>
              <a:t>». Τα </a:t>
            </a:r>
            <a:r>
              <a:rPr lang="el-GR" dirty="0" smtClean="0"/>
              <a:t>επόμενα </a:t>
            </a:r>
            <a:r>
              <a:rPr lang="el-GR" b="1" dirty="0" smtClean="0"/>
              <a:t>5</a:t>
            </a:r>
            <a:r>
              <a:rPr lang="el-GR" dirty="0" smtClean="0"/>
              <a:t> (πέντε) </a:t>
            </a:r>
            <a:r>
              <a:rPr lang="el-GR" dirty="0"/>
              <a:t>εξάμηνα προσφέρουν γνώσεις ειδικότητας και ειδικής υποδομής για κάθε </a:t>
            </a:r>
            <a:r>
              <a:rPr lang="el-GR" dirty="0" smtClean="0"/>
              <a:t>κατεύθυνση αντίστοιχα. Οι </a:t>
            </a:r>
            <a:r>
              <a:rPr lang="el-GR" dirty="0"/>
              <a:t>σπουδές περιλαμβάνουν θεωρητική διδασκαλία, εργαστηριακές ασκήσεις, εκπόνηση εργασιών, με έμφαση στη μελέτη περιπτώσεων ιατρικού περιεχομένου (Σεμινάριο), οπότε δίδεται η δυνατότητα απόκτησης εμπειρίας σε διδασκαλία και ανάπτυξη ενός θέματος σε βάθος για κάθε γνωστικό αντικείμενο. </a:t>
            </a:r>
            <a:r>
              <a:rPr lang="el-GR" dirty="0" smtClean="0"/>
              <a:t>Στο </a:t>
            </a:r>
            <a:r>
              <a:rPr lang="el-GR" dirty="0"/>
              <a:t>τελευταίο εξάμηνο</a:t>
            </a:r>
            <a:r>
              <a:rPr lang="el-GR" dirty="0" smtClean="0"/>
              <a:t>, </a:t>
            </a:r>
            <a:r>
              <a:rPr lang="el-GR" b="1" dirty="0" smtClean="0"/>
              <a:t>8</a:t>
            </a:r>
            <a:r>
              <a:rPr lang="el-GR" b="1" baseline="30000" dirty="0" smtClean="0"/>
              <a:t>ο</a:t>
            </a:r>
            <a:r>
              <a:rPr lang="el-GR" dirty="0"/>
              <a:t> </a:t>
            </a:r>
            <a:r>
              <a:rPr lang="el-GR" dirty="0" smtClean="0"/>
              <a:t>(όγδοο</a:t>
            </a:r>
            <a:r>
              <a:rPr lang="el-GR" dirty="0"/>
              <a:t>) </a:t>
            </a:r>
            <a:r>
              <a:rPr lang="el-GR" b="1" dirty="0"/>
              <a:t>ο φοιτητής της </a:t>
            </a:r>
            <a:r>
              <a:rPr lang="el-GR" b="1" dirty="0" smtClean="0"/>
              <a:t>κατεύθυνσης </a:t>
            </a:r>
            <a:r>
              <a:rPr lang="el-GR" dirty="0"/>
              <a:t>«Ιατρικών Εργαστηρίων» </a:t>
            </a:r>
            <a:r>
              <a:rPr lang="el-GR" b="1" dirty="0"/>
              <a:t>επιλέγει μαθήματα ελεύθερης επιλογής </a:t>
            </a:r>
            <a:r>
              <a:rPr lang="el-GR" dirty="0"/>
              <a:t>για να συμπληρώσει τις υπόλοιπες </a:t>
            </a:r>
            <a:r>
              <a:rPr lang="el-GR" b="1" dirty="0"/>
              <a:t>30</a:t>
            </a:r>
            <a:r>
              <a:rPr lang="el-GR" dirty="0"/>
              <a:t> (τριάντα) πιστωτικές μονάδες που υπολείπονται για να ανακηρυχθεί </a:t>
            </a:r>
            <a:r>
              <a:rPr lang="el-GR" dirty="0" smtClean="0"/>
              <a:t>πτυχιούχος. </a:t>
            </a:r>
            <a:r>
              <a:rPr lang="el-GR" b="1" dirty="0" smtClean="0"/>
              <a:t>2</a:t>
            </a:r>
            <a:r>
              <a:rPr lang="el-GR" dirty="0" smtClean="0"/>
              <a:t> (δύο)</a:t>
            </a:r>
            <a:r>
              <a:rPr lang="el-GR" dirty="0"/>
              <a:t> </a:t>
            </a:r>
            <a:r>
              <a:rPr lang="el-GR" dirty="0" smtClean="0"/>
              <a:t>από </a:t>
            </a:r>
            <a:r>
              <a:rPr lang="el-GR" dirty="0"/>
              <a:t>τα 20 (είκοσι) προσφερόμενα μαθήματα επιλογής είναι η διπλωματική εργασία και η πρακτική άσκηση, που αποδίδουν στο φοιτητή </a:t>
            </a:r>
            <a:r>
              <a:rPr lang="el-GR" b="1" dirty="0"/>
              <a:t>12</a:t>
            </a:r>
            <a:r>
              <a:rPr lang="el-GR" dirty="0"/>
              <a:t> (δώδεκα) πιστωτικές μονάδες </a:t>
            </a:r>
            <a:r>
              <a:rPr lang="el-GR" b="1" dirty="0"/>
              <a:t>έκαστο</a:t>
            </a:r>
            <a:r>
              <a:rPr lang="el-GR" dirty="0"/>
              <a:t>. Τα υπόλοιπα θεωρητικά μαθήματα, ελεύθερης επιλογής, αποδίδουν στο φοιτητή </a:t>
            </a:r>
            <a:r>
              <a:rPr lang="el-GR" b="1" dirty="0"/>
              <a:t>6</a:t>
            </a:r>
            <a:r>
              <a:rPr lang="el-GR" dirty="0"/>
              <a:t> (έξι) πιστωτικές μονάδες έκαστο. </a:t>
            </a:r>
          </a:p>
        </p:txBody>
      </p:sp>
    </p:spTree>
    <p:extLst>
      <p:ext uri="{BB962C8B-B14F-4D97-AF65-F5344CB8AC3E}">
        <p14:creationId xmlns:p14="http://schemas.microsoft.com/office/powerpoint/2010/main" val="23987879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0" y="0"/>
            <a:ext cx="9144000" cy="6858000"/>
          </a:xfrm>
        </p:spPr>
        <p:txBody>
          <a:bodyPr>
            <a:normAutofit fontScale="77500" lnSpcReduction="20000"/>
          </a:bodyPr>
          <a:lstStyle/>
          <a:p>
            <a:pPr>
              <a:buFont typeface="Wingdings" panose="05000000000000000000" pitchFamily="2" charset="2"/>
              <a:buChar char="v"/>
            </a:pPr>
            <a:r>
              <a:rPr lang="el-GR" sz="4100" b="1" dirty="0" smtClean="0"/>
              <a:t>Πρακτική άσκηση</a:t>
            </a:r>
          </a:p>
          <a:p>
            <a:pPr marL="0" indent="0">
              <a:buNone/>
            </a:pPr>
            <a:endParaRPr lang="el-GR" dirty="0"/>
          </a:p>
          <a:p>
            <a:pPr marL="0" indent="0" algn="just">
              <a:buNone/>
            </a:pPr>
            <a:r>
              <a:rPr lang="el-GR" sz="2900" dirty="0"/>
              <a:t>Η πραγματοποίηση της πρακτικής άσκησης στο επάγγελμα του Ιατρικού Εργαστηριακού Επιστήμονα, έχει ως στόχο να παράσχει στους φοιτητές την ευκαιρία: </a:t>
            </a:r>
          </a:p>
          <a:p>
            <a:pPr marL="0" indent="0" algn="just">
              <a:buNone/>
            </a:pPr>
            <a:r>
              <a:rPr lang="el-GR" sz="2900" b="1" dirty="0"/>
              <a:t>i. </a:t>
            </a:r>
            <a:r>
              <a:rPr lang="el-GR" sz="2900" dirty="0"/>
              <a:t>να συνειδητοποιήσουν και να εκτιμήσουν σε ρεαλιστικές συνθήκες το ρόλο που καλούνται να εκπληρώσουν στο χώρο της Υγείας των Βιοϊατρικών Εργαστηριακών Επιστημών. </a:t>
            </a:r>
          </a:p>
          <a:p>
            <a:pPr marL="0" indent="0" algn="just">
              <a:buNone/>
            </a:pPr>
            <a:r>
              <a:rPr lang="el-GR" sz="2900" b="1" dirty="0" err="1"/>
              <a:t>ii</a:t>
            </a:r>
            <a:r>
              <a:rPr lang="el-GR" sz="2900" b="1" dirty="0"/>
              <a:t>. </a:t>
            </a:r>
            <a:r>
              <a:rPr lang="el-GR" sz="2900" dirty="0"/>
              <a:t>να αποκτήσουν τις πρακτικές και εμπειρικές δεξιότητες που είναι απαραίτητες στην ορθή λειτουργία του κλινικού Εργαστηρίου. </a:t>
            </a:r>
          </a:p>
          <a:p>
            <a:pPr marL="0" indent="0" algn="just">
              <a:buNone/>
            </a:pPr>
            <a:r>
              <a:rPr lang="el-GR" sz="2900" b="1" dirty="0" err="1"/>
              <a:t>iii</a:t>
            </a:r>
            <a:r>
              <a:rPr lang="el-GR" sz="2900" b="1" dirty="0"/>
              <a:t>. </a:t>
            </a:r>
            <a:r>
              <a:rPr lang="el-GR" sz="2900" dirty="0"/>
              <a:t>να συμμετάσχουν αν το επιθυμούν σε ερευνητικά προγράμματα (</a:t>
            </a:r>
            <a:r>
              <a:rPr lang="el-GR" sz="2900" dirty="0" err="1"/>
              <a:t>projects</a:t>
            </a:r>
            <a:r>
              <a:rPr lang="el-GR" sz="2900" dirty="0"/>
              <a:t>) που γίνονται στον φορέα πρακτικής άσκησης. </a:t>
            </a:r>
          </a:p>
          <a:p>
            <a:pPr algn="just"/>
            <a:endParaRPr lang="el-GR" sz="2900" dirty="0"/>
          </a:p>
          <a:p>
            <a:pPr marL="0" indent="0" algn="just">
              <a:buNone/>
            </a:pPr>
            <a:r>
              <a:rPr lang="el-GR" sz="2900" dirty="0"/>
              <a:t>Οι εργασιακοί χώροι όπου πραγματοποιείται η πρακτική άσκηση μπορεί να είναι: </a:t>
            </a:r>
          </a:p>
          <a:p>
            <a:pPr algn="just"/>
            <a:r>
              <a:rPr lang="el-GR" sz="2900" dirty="0" smtClean="0"/>
              <a:t>Κλινικά </a:t>
            </a:r>
            <a:r>
              <a:rPr lang="el-GR" sz="2900" dirty="0"/>
              <a:t>εργαστήρια πρωτοβάθμιας υγείας. Πρόκειται κυρίως για ιδιωτικά </a:t>
            </a:r>
            <a:r>
              <a:rPr lang="el-GR" sz="2900" dirty="0" err="1"/>
              <a:t>βιοπαθολογικά</a:t>
            </a:r>
            <a:r>
              <a:rPr lang="el-GR" sz="2900" dirty="0"/>
              <a:t> εργαστήρια διαγνωστικών κέντρων ή μονοπρόσωπων επιχειρήσεων ελεύθερων επαγγελματιών </a:t>
            </a:r>
            <a:r>
              <a:rPr lang="el-GR" sz="2900" dirty="0" err="1"/>
              <a:t>βιοπαθολόγων</a:t>
            </a:r>
            <a:r>
              <a:rPr lang="el-GR" sz="2900" dirty="0"/>
              <a:t>. </a:t>
            </a:r>
          </a:p>
          <a:p>
            <a:pPr algn="just"/>
            <a:r>
              <a:rPr lang="el-GR" sz="2900" dirty="0" smtClean="0"/>
              <a:t>Κλινικά </a:t>
            </a:r>
            <a:r>
              <a:rPr lang="el-GR" sz="2900" dirty="0"/>
              <a:t>εργαστήρια </a:t>
            </a:r>
            <a:r>
              <a:rPr lang="el-GR" sz="2900" dirty="0" smtClean="0"/>
              <a:t>Νοσοκομείων </a:t>
            </a:r>
            <a:r>
              <a:rPr lang="el-GR" sz="2900" dirty="0"/>
              <a:t>τριτοβάθμιας περίθαλψης. Πρόκειται για τα εργαστηριακά τμήματα δημόσιων και ιδιωτικών νοσοκομείων της Αθήνας και της επαρχίας. </a:t>
            </a:r>
          </a:p>
          <a:p>
            <a:pPr>
              <a:buFont typeface="Wingdings" panose="05000000000000000000" pitchFamily="2" charset="2"/>
              <a:buChar char="v"/>
            </a:pPr>
            <a:endParaRPr lang="el-GR" dirty="0" smtClean="0"/>
          </a:p>
          <a:p>
            <a:pPr marL="0" indent="0">
              <a:buNone/>
            </a:pPr>
            <a:endParaRPr lang="el-GR" dirty="0"/>
          </a:p>
        </p:txBody>
      </p:sp>
    </p:spTree>
    <p:extLst>
      <p:ext uri="{BB962C8B-B14F-4D97-AF65-F5344CB8AC3E}">
        <p14:creationId xmlns:p14="http://schemas.microsoft.com/office/powerpoint/2010/main" val="29299046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idx="1"/>
          </p:nvPr>
        </p:nvSpPr>
        <p:spPr>
          <a:xfrm>
            <a:off x="0" y="0"/>
            <a:ext cx="9144000" cy="6858000"/>
          </a:xfrm>
        </p:spPr>
        <p:txBody>
          <a:bodyPr>
            <a:noAutofit/>
          </a:bodyPr>
          <a:lstStyle/>
          <a:p>
            <a:pPr algn="just">
              <a:buFont typeface="Wingdings" panose="05000000000000000000" pitchFamily="2" charset="2"/>
              <a:buChar char="v"/>
            </a:pPr>
            <a:r>
              <a:rPr lang="el-GR" sz="2000" b="1" dirty="0"/>
              <a:t>Τα εργαστηριακά αυτά τμήματα συνήθως είναι</a:t>
            </a:r>
            <a:r>
              <a:rPr lang="el-GR" sz="2000" b="1" dirty="0" smtClean="0"/>
              <a:t>:</a:t>
            </a:r>
            <a:endParaRPr lang="el-GR" sz="2000" b="1" dirty="0"/>
          </a:p>
          <a:p>
            <a:pPr algn="just"/>
            <a:r>
              <a:rPr lang="el-GR" sz="1600" dirty="0" smtClean="0"/>
              <a:t>Αιματολογίας </a:t>
            </a:r>
            <a:endParaRPr lang="el-GR" sz="1600" dirty="0"/>
          </a:p>
          <a:p>
            <a:pPr algn="just"/>
            <a:r>
              <a:rPr lang="el-GR" sz="1600" dirty="0" smtClean="0"/>
              <a:t>Αιμοδοσίας </a:t>
            </a:r>
            <a:endParaRPr lang="el-GR" sz="1600" dirty="0"/>
          </a:p>
          <a:p>
            <a:pPr algn="just"/>
            <a:r>
              <a:rPr lang="el-GR" sz="1600" dirty="0" smtClean="0"/>
              <a:t>Ανοσολογίας </a:t>
            </a:r>
            <a:endParaRPr lang="el-GR" sz="1600" dirty="0"/>
          </a:p>
          <a:p>
            <a:pPr algn="just"/>
            <a:r>
              <a:rPr lang="el-GR" sz="1600" dirty="0" smtClean="0"/>
              <a:t>Βιοχημείας </a:t>
            </a:r>
            <a:endParaRPr lang="el-GR" sz="1600" dirty="0"/>
          </a:p>
          <a:p>
            <a:pPr algn="just"/>
            <a:r>
              <a:rPr lang="el-GR" sz="1600" dirty="0" err="1" smtClean="0"/>
              <a:t>Ιστοσυμβατότητας</a:t>
            </a:r>
            <a:r>
              <a:rPr lang="el-GR" sz="1600" dirty="0" smtClean="0"/>
              <a:t> </a:t>
            </a:r>
            <a:endParaRPr lang="el-GR" sz="1600" dirty="0"/>
          </a:p>
          <a:p>
            <a:pPr algn="just"/>
            <a:r>
              <a:rPr lang="el-GR" sz="1600" dirty="0" smtClean="0"/>
              <a:t>Κυτταρολογίας </a:t>
            </a:r>
            <a:endParaRPr lang="el-GR" sz="1600" dirty="0"/>
          </a:p>
          <a:p>
            <a:pPr algn="just"/>
            <a:r>
              <a:rPr lang="el-GR" sz="1600" dirty="0" smtClean="0"/>
              <a:t>Μικροβιολογίας </a:t>
            </a:r>
            <a:endParaRPr lang="el-GR" sz="1600" dirty="0"/>
          </a:p>
          <a:p>
            <a:pPr algn="just"/>
            <a:r>
              <a:rPr lang="el-GR" sz="1600" dirty="0" smtClean="0"/>
              <a:t>Παθολογικής </a:t>
            </a:r>
            <a:r>
              <a:rPr lang="el-GR" sz="1600" dirty="0"/>
              <a:t>Ανατομικής </a:t>
            </a:r>
          </a:p>
          <a:p>
            <a:pPr algn="just"/>
            <a:r>
              <a:rPr lang="el-GR" sz="1600" dirty="0" err="1" smtClean="0"/>
              <a:t>Βιοϊατρικά</a:t>
            </a:r>
            <a:r>
              <a:rPr lang="el-GR" sz="1600" dirty="0" smtClean="0"/>
              <a:t> </a:t>
            </a:r>
            <a:r>
              <a:rPr lang="el-GR" sz="1600" dirty="0"/>
              <a:t>εργαστήρια διαφόρων φορέων του δημοσίου όπως </a:t>
            </a:r>
            <a:r>
              <a:rPr lang="el-GR" sz="1600" dirty="0" smtClean="0"/>
              <a:t>είναι: Μικροβιολογικά </a:t>
            </a:r>
            <a:r>
              <a:rPr lang="el-GR" sz="1600" dirty="0"/>
              <a:t>και χημικά εργαστήρια ελέγχου τροφίμων του Υπουργείου </a:t>
            </a:r>
            <a:r>
              <a:rPr lang="el-GR" sz="1600" dirty="0" smtClean="0"/>
              <a:t>Αγροτικής Οικονομίας </a:t>
            </a:r>
            <a:r>
              <a:rPr lang="el-GR" sz="1600" dirty="0"/>
              <a:t>και Ανάπτυξης και του Υπουργείου Ανάπτυξης. </a:t>
            </a:r>
          </a:p>
          <a:p>
            <a:pPr algn="just"/>
            <a:r>
              <a:rPr lang="el-GR" sz="1600" dirty="0" smtClean="0"/>
              <a:t>Μικροβιολογικά</a:t>
            </a:r>
            <a:r>
              <a:rPr lang="el-GR" sz="1600" dirty="0"/>
              <a:t>, ανοσολογικά, βιοχημικά και εργαστήρια Μοριακής Βιολογίας των κτηνιατρικών υπηρεσιών του Υπουργείου Αγροτικής Οικονομίας και Ανάπτυξης. </a:t>
            </a:r>
          </a:p>
          <a:p>
            <a:pPr algn="just"/>
            <a:r>
              <a:rPr lang="el-GR" sz="1600" dirty="0" smtClean="0"/>
              <a:t>Τοξικολογικά </a:t>
            </a:r>
            <a:r>
              <a:rPr lang="el-GR" sz="1600" dirty="0"/>
              <a:t>εργαστήρια του Υπουργείου Εργασίας και Κοινωνικής Αλληλεγγύης και του Υπουργείου Υγείας και Πρόνοιας. </a:t>
            </a:r>
          </a:p>
          <a:p>
            <a:pPr algn="just"/>
            <a:r>
              <a:rPr lang="el-GR" sz="1600" dirty="0" smtClean="0"/>
              <a:t>Ερευνητικά </a:t>
            </a:r>
            <a:r>
              <a:rPr lang="el-GR" sz="1600" dirty="0"/>
              <a:t>εργαστήρια δημοσίου και ιδιωτικού δικαίου. Συγκεκριμένα μπορούν να κάνουν πρακτική άσκηση σε εργαστήρια και ινστιτούτα Μικροβιολογίας, Αιματολογίας, Παθολογικής Ανατομικής, Βιοχημείας, Μοριακής Βιολογίας, Μονάδων Ζωικών Προτύπων κ.α. </a:t>
            </a:r>
          </a:p>
          <a:p>
            <a:pPr marL="0" indent="0" algn="just">
              <a:buNone/>
            </a:pPr>
            <a:r>
              <a:rPr lang="el-GR" sz="1600" dirty="0" smtClean="0"/>
              <a:t>Στα </a:t>
            </a:r>
            <a:r>
              <a:rPr lang="el-GR" sz="1600" dirty="0"/>
              <a:t>εργαστήρια και στα τμήματα </a:t>
            </a:r>
            <a:r>
              <a:rPr lang="el-GR" sz="1600" b="1" dirty="0"/>
              <a:t>Έρευνας και Ανάπτυξης </a:t>
            </a:r>
            <a:r>
              <a:rPr lang="el-GR" sz="1600" dirty="0"/>
              <a:t>(</a:t>
            </a:r>
            <a:r>
              <a:rPr lang="el-GR" sz="1600" b="1" dirty="0"/>
              <a:t>R&amp;D</a:t>
            </a:r>
            <a:r>
              <a:rPr lang="el-GR" sz="1600" dirty="0"/>
              <a:t>) </a:t>
            </a:r>
            <a:r>
              <a:rPr lang="el-GR" sz="1600" b="1" dirty="0"/>
              <a:t>βιομηχανιών</a:t>
            </a:r>
            <a:r>
              <a:rPr lang="el-GR" sz="1600" dirty="0"/>
              <a:t> που σχετίζονται με την παραγωγή</a:t>
            </a:r>
            <a:r>
              <a:rPr lang="el-GR" sz="1600" dirty="0" smtClean="0"/>
              <a:t>:</a:t>
            </a:r>
            <a:endParaRPr lang="el-GR" sz="1600" dirty="0"/>
          </a:p>
          <a:p>
            <a:pPr algn="just"/>
            <a:r>
              <a:rPr lang="el-GR" sz="1600" dirty="0" err="1" smtClean="0"/>
              <a:t>Ιατροδιαγνωστικών</a:t>
            </a:r>
            <a:r>
              <a:rPr lang="el-GR" sz="1600" dirty="0" smtClean="0"/>
              <a:t> </a:t>
            </a:r>
            <a:r>
              <a:rPr lang="el-GR" sz="1600" dirty="0"/>
              <a:t>προϊόντων, </a:t>
            </a:r>
          </a:p>
          <a:p>
            <a:pPr algn="just"/>
            <a:r>
              <a:rPr lang="el-GR" sz="1600" dirty="0" smtClean="0"/>
              <a:t>Τροφίμων </a:t>
            </a:r>
            <a:r>
              <a:rPr lang="el-GR" sz="1600" dirty="0"/>
              <a:t>και ποτών και </a:t>
            </a:r>
          </a:p>
          <a:p>
            <a:pPr algn="just"/>
            <a:r>
              <a:rPr lang="el-GR" sz="1600" dirty="0" smtClean="0"/>
              <a:t>Φαρμάκων </a:t>
            </a:r>
            <a:r>
              <a:rPr lang="el-GR" sz="1600" dirty="0"/>
              <a:t>και καλλυντικών. </a:t>
            </a:r>
          </a:p>
          <a:p>
            <a:pPr marL="0" indent="0" algn="just">
              <a:buNone/>
            </a:pPr>
            <a:endParaRPr lang="el-GR" sz="1600" dirty="0"/>
          </a:p>
        </p:txBody>
      </p:sp>
    </p:spTree>
    <p:extLst>
      <p:ext uri="{BB962C8B-B14F-4D97-AF65-F5344CB8AC3E}">
        <p14:creationId xmlns:p14="http://schemas.microsoft.com/office/powerpoint/2010/main" val="1218171959"/>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4597</TotalTime>
  <Words>2614</Words>
  <Application>Microsoft Office PowerPoint</Application>
  <PresentationFormat>Προβολή στην οθόνη (4:3)</PresentationFormat>
  <Paragraphs>204</Paragraphs>
  <Slides>17</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17</vt:i4>
      </vt:variant>
    </vt:vector>
  </HeadingPairs>
  <TitlesOfParts>
    <vt:vector size="21" baseType="lpstr">
      <vt:lpstr>Arial</vt:lpstr>
      <vt:lpstr>Calibri</vt:lpstr>
      <vt:lpstr>Wingdings</vt:lpstr>
      <vt:lpstr>Θέμα του Office</vt:lpstr>
      <vt:lpstr>Παρουσίαση του PowerPoint</vt:lpstr>
      <vt:lpstr> Κατεύθυνση Ιατρικών Εργαστηρίων </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Μεταπτυχιακά Προγράμματα τομέα Ιατρικών Εργαστηρίων</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kntal</dc:creator>
  <cp:lastModifiedBy>Kostis</cp:lastModifiedBy>
  <cp:revision>1129</cp:revision>
  <cp:lastPrinted>1601-01-01T00:00:00Z</cp:lastPrinted>
  <dcterms:created xsi:type="dcterms:W3CDTF">1601-01-01T00:00:00Z</dcterms:created>
  <dcterms:modified xsi:type="dcterms:W3CDTF">2024-03-02T02:38:59Z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